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3"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0" d="100"/>
          <a:sy n="70" d="100"/>
        </p:scale>
        <p:origin x="1373" y="2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Sheet1!$A$2:$A$5</c:f>
              <c:strCache>
                <c:ptCount val="4"/>
                <c:pt idx="0">
                  <c:v>Logistic Regression</c:v>
                </c:pt>
                <c:pt idx="1">
                  <c:v>SVM</c:v>
                </c:pt>
                <c:pt idx="2">
                  <c:v>Tree CV</c:v>
                </c:pt>
                <c:pt idx="3">
                  <c:v>KNN CV</c:v>
                </c:pt>
              </c:strCache>
            </c:strRef>
          </c:cat>
          <c:val>
            <c:numRef>
              <c:f>Sheet1!$B$2:$B$5</c:f>
              <c:numCache>
                <c:formatCode>General</c:formatCode>
                <c:ptCount val="4"/>
                <c:pt idx="0">
                  <c:v>0.84640000000000004</c:v>
                </c:pt>
                <c:pt idx="1">
                  <c:v>0.84819999999999995</c:v>
                </c:pt>
                <c:pt idx="2">
                  <c:v>0.9</c:v>
                </c:pt>
                <c:pt idx="3">
                  <c:v>0.84819999999999995</c:v>
                </c:pt>
              </c:numCache>
            </c:numRef>
          </c:val>
          <c:extLst>
            <c:ext xmlns:c16="http://schemas.microsoft.com/office/drawing/2014/chart" uri="{C3380CC4-5D6E-409C-BE32-E72D297353CC}">
              <c16:uniqueId val="{00000000-E116-45DB-81AD-D3BCB2D1A8FD}"/>
            </c:ext>
          </c:extLst>
        </c:ser>
        <c:dLbls>
          <c:showLegendKey val="0"/>
          <c:showVal val="0"/>
          <c:showCatName val="0"/>
          <c:showSerName val="0"/>
          <c:showPercent val="0"/>
          <c:showBubbleSize val="0"/>
        </c:dLbls>
        <c:gapWidth val="219"/>
        <c:overlap val="-27"/>
        <c:axId val="1149970256"/>
        <c:axId val="1149969776"/>
      </c:barChart>
      <c:catAx>
        <c:axId val="11499702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149969776"/>
        <c:crosses val="autoZero"/>
        <c:auto val="1"/>
        <c:lblAlgn val="ctr"/>
        <c:lblOffset val="100"/>
        <c:noMultiLvlLbl val="0"/>
      </c:catAx>
      <c:valAx>
        <c:axId val="1149969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149970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1/27/2025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1/27/2025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reativecommons.org/licenses/by-nc-sa/3.0/" TargetMode="External"/><Relationship Id="rId5" Type="http://schemas.openxmlformats.org/officeDocument/2006/relationships/hyperlink" Target="https://www.astroblogs.nl/2019/10/02/spacex-presentatie-van-starship/" TargetMode="Externa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spacex/40126461411/in/photostream/"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energy.acm.org/conferences/eenergy/2019/registration.php"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michelebarbella/Applied-Data-Science-Capstone/tree/main"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Michele Barbella</a:t>
            </a:r>
          </a:p>
          <a:p>
            <a:r>
              <a:rPr lang="en-US" dirty="0">
                <a:solidFill>
                  <a:schemeClr val="bg2"/>
                </a:solidFill>
                <a:latin typeface="Abadi" panose="020B0604020104020204" pitchFamily="34" charset="0"/>
                <a:ea typeface="SF Pro" pitchFamily="2" charset="0"/>
                <a:cs typeface="SF Pro" pitchFamily="2" charset="0"/>
              </a:rPr>
              <a:t>18/12/2024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2019" y="5951867"/>
            <a:ext cx="10687961" cy="549049"/>
          </a:xfrm>
          <a:prstGeom prst="rect">
            <a:avLst/>
          </a:prstGeom>
        </p:spPr>
        <p:txBody>
          <a:bodyPr/>
          <a:lstStyle/>
          <a:p>
            <a:pPr marL="0" indent="0">
              <a:buNone/>
            </a:pPr>
            <a:r>
              <a:rPr lang="en-US" sz="1800" dirty="0">
                <a:solidFill>
                  <a:schemeClr val="accent3">
                    <a:lumMod val="25000"/>
                  </a:schemeClr>
                </a:solidFill>
                <a:latin typeface="Abadi" panose="020B0604020104020204" pitchFamily="34" charset="0"/>
              </a:rPr>
              <a:t>https://github.com/michelebarbella/Applied-Data-Science-Capstone/blob/main/labs-jupyter-spacex-Data%20wrangling.ipynb</a:t>
            </a:r>
            <a:endParaRPr lang="en-US" sz="18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EEA192F3-1CDA-340A-F0AB-F85F06166886}"/>
              </a:ext>
            </a:extLst>
          </p:cNvPr>
          <p:cNvSpPr txBox="1"/>
          <p:nvPr/>
        </p:nvSpPr>
        <p:spPr>
          <a:xfrm>
            <a:off x="770011" y="1408307"/>
            <a:ext cx="10515600" cy="4031873"/>
          </a:xfrm>
          <a:prstGeom prst="rect">
            <a:avLst/>
          </a:prstGeom>
          <a:noFill/>
        </p:spPr>
        <p:txBody>
          <a:bodyPr wrap="square" rtlCol="0">
            <a:spAutoFit/>
          </a:bodyPr>
          <a:lstStyle/>
          <a:p>
            <a:r>
              <a:rPr lang="en-US" sz="1600" dirty="0">
                <a:latin typeface="Abadi" panose="020B0604020104020204" pitchFamily="34" charset="0"/>
              </a:rPr>
              <a:t>Explored data to determine the label for training supervised models</a:t>
            </a:r>
          </a:p>
          <a:p>
            <a:pPr marL="742950" lvl="1" indent="-285750">
              <a:buFont typeface="Arial" panose="020B0604020202020204" pitchFamily="34" charset="0"/>
              <a:buChar char="•"/>
            </a:pPr>
            <a:r>
              <a:rPr lang="en-US" sz="1600" dirty="0">
                <a:latin typeface="Abadi" panose="020B0604020104020204" pitchFamily="34" charset="0"/>
              </a:rPr>
              <a:t>Calculated the number of launches on each site</a:t>
            </a:r>
          </a:p>
          <a:p>
            <a:pPr marL="742950" lvl="1" indent="-285750">
              <a:buFont typeface="Arial" panose="020B0604020202020204" pitchFamily="34" charset="0"/>
              <a:buChar char="•"/>
            </a:pPr>
            <a:r>
              <a:rPr lang="en-US" sz="1600" dirty="0">
                <a:latin typeface="Abadi" panose="020B0604020104020204" pitchFamily="34" charset="0"/>
              </a:rPr>
              <a:t>Calculated the number and occurrence of each orbit</a:t>
            </a:r>
          </a:p>
          <a:p>
            <a:pPr marL="742950" lvl="1" indent="-285750">
              <a:buFont typeface="Arial" panose="020B0604020202020204" pitchFamily="34" charset="0"/>
              <a:buChar char="•"/>
            </a:pPr>
            <a:r>
              <a:rPr lang="en-US" sz="1600" dirty="0">
                <a:latin typeface="Abadi" panose="020B0604020104020204" pitchFamily="34" charset="0"/>
              </a:rPr>
              <a:t>Calculated the number and occurrence of mission outcome per orbit type</a:t>
            </a:r>
          </a:p>
          <a:p>
            <a:r>
              <a:rPr lang="en-US" sz="1600" dirty="0">
                <a:latin typeface="Abadi" panose="020B0604020104020204" pitchFamily="34" charset="0"/>
              </a:rPr>
              <a:t>Created a landing outcome training label from 'Outcome' column</a:t>
            </a:r>
          </a:p>
          <a:p>
            <a:pPr marL="742950" lvl="1" indent="-285750">
              <a:buFont typeface="Arial" panose="020B0604020202020204" pitchFamily="34" charset="0"/>
              <a:buChar char="•"/>
            </a:pPr>
            <a:r>
              <a:rPr lang="en-US" sz="1600" dirty="0">
                <a:latin typeface="Abadi" panose="020B0604020104020204" pitchFamily="34" charset="0"/>
              </a:rPr>
              <a:t>Training label: 'Class’</a:t>
            </a:r>
          </a:p>
          <a:p>
            <a:pPr marL="742950" lvl="1" indent="-285750">
              <a:buFont typeface="Arial" panose="020B0604020202020204" pitchFamily="34" charset="0"/>
              <a:buChar char="•"/>
            </a:pPr>
            <a:r>
              <a:rPr lang="en-US" sz="1600" dirty="0">
                <a:latin typeface="Abadi" panose="020B0604020104020204" pitchFamily="34" charset="0"/>
              </a:rPr>
              <a:t> Class = 0; first stage booster did not land successfully</a:t>
            </a:r>
          </a:p>
          <a:p>
            <a:pPr marL="1200150" lvl="2" indent="-285750">
              <a:buFont typeface="Arial" panose="020B0604020202020204" pitchFamily="34" charset="0"/>
              <a:buChar char="•"/>
            </a:pPr>
            <a:r>
              <a:rPr lang="en-US" sz="1600" dirty="0">
                <a:latin typeface="Abadi" panose="020B0604020104020204" pitchFamily="34" charset="0"/>
              </a:rPr>
              <a:t>None </a:t>
            </a:r>
            <a:r>
              <a:rPr lang="en-US" sz="1600" dirty="0" err="1">
                <a:latin typeface="Abadi" panose="020B0604020104020204" pitchFamily="34" charset="0"/>
              </a:rPr>
              <a:t>None</a:t>
            </a:r>
            <a:r>
              <a:rPr lang="en-US" sz="1600" dirty="0">
                <a:latin typeface="Abadi" panose="020B0604020104020204" pitchFamily="34" charset="0"/>
              </a:rPr>
              <a:t>; not attempted</a:t>
            </a:r>
          </a:p>
          <a:p>
            <a:pPr marL="1200150" lvl="2" indent="-285750">
              <a:buFont typeface="Arial" panose="020B0604020202020204" pitchFamily="34" charset="0"/>
              <a:buChar char="•"/>
            </a:pPr>
            <a:r>
              <a:rPr lang="en-US" sz="1600" dirty="0">
                <a:latin typeface="Abadi" panose="020B0604020104020204" pitchFamily="34" charset="0"/>
              </a:rPr>
              <a:t>None ASDS; unable to be attempted due to launch failure</a:t>
            </a:r>
          </a:p>
          <a:p>
            <a:pPr marL="1200150" lvl="2" indent="-285750">
              <a:buFont typeface="Arial" panose="020B0604020202020204" pitchFamily="34" charset="0"/>
              <a:buChar char="•"/>
            </a:pPr>
            <a:r>
              <a:rPr lang="en-US" sz="1600" dirty="0">
                <a:latin typeface="Abadi" panose="020B0604020104020204" pitchFamily="34" charset="0"/>
              </a:rPr>
              <a:t>False ASDS; drone ship landing failed</a:t>
            </a:r>
          </a:p>
          <a:p>
            <a:pPr marL="1200150" lvl="2" indent="-285750">
              <a:buFont typeface="Arial" panose="020B0604020202020204" pitchFamily="34" charset="0"/>
              <a:buChar char="•"/>
            </a:pPr>
            <a:r>
              <a:rPr lang="en-US" sz="1600" dirty="0">
                <a:latin typeface="Abadi" panose="020B0604020104020204" pitchFamily="34" charset="0"/>
              </a:rPr>
              <a:t>False Ocean; ocean landing failed</a:t>
            </a:r>
          </a:p>
          <a:p>
            <a:pPr marL="1200150" lvl="2" indent="-285750">
              <a:buFont typeface="Arial" panose="020B0604020202020204" pitchFamily="34" charset="0"/>
              <a:buChar char="•"/>
            </a:pPr>
            <a:r>
              <a:rPr lang="en-US" sz="1600" dirty="0">
                <a:latin typeface="Abadi" panose="020B0604020104020204" pitchFamily="34" charset="0"/>
              </a:rPr>
              <a:t>False RTLS; ground pad landing failed</a:t>
            </a:r>
          </a:p>
          <a:p>
            <a:pPr marL="742950" lvl="1" indent="-285750">
              <a:buFont typeface="Arial" panose="020B0604020202020204" pitchFamily="34" charset="0"/>
              <a:buChar char="•"/>
            </a:pPr>
            <a:r>
              <a:rPr lang="en-US" sz="1600" dirty="0">
                <a:latin typeface="Abadi" panose="020B0604020104020204" pitchFamily="34" charset="0"/>
              </a:rPr>
              <a:t>Class = 1; first stage booster landed successfully</a:t>
            </a:r>
          </a:p>
          <a:p>
            <a:pPr marL="1200150" lvl="2" indent="-285750">
              <a:buFont typeface="Arial" panose="020B0604020202020204" pitchFamily="34" charset="0"/>
              <a:buChar char="•"/>
            </a:pPr>
            <a:r>
              <a:rPr lang="en-US" sz="1600" dirty="0">
                <a:latin typeface="Abadi" panose="020B0604020104020204" pitchFamily="34" charset="0"/>
              </a:rPr>
              <a:t>True ASDS; drone ship landing succeeded</a:t>
            </a:r>
          </a:p>
          <a:p>
            <a:pPr marL="1200150" lvl="2" indent="-285750">
              <a:buFont typeface="Arial" panose="020B0604020202020204" pitchFamily="34" charset="0"/>
              <a:buChar char="•"/>
            </a:pPr>
            <a:r>
              <a:rPr lang="en-US" sz="1600" dirty="0">
                <a:latin typeface="Abadi" panose="020B0604020104020204" pitchFamily="34" charset="0"/>
              </a:rPr>
              <a:t>True RTLS; ground pad landing succeeded</a:t>
            </a:r>
          </a:p>
          <a:p>
            <a:pPr marL="1200150" lvl="2" indent="-285750">
              <a:buFont typeface="Arial" panose="020B0604020202020204" pitchFamily="34" charset="0"/>
              <a:buChar char="•"/>
            </a:pPr>
            <a:r>
              <a:rPr lang="en-US" sz="1600" dirty="0">
                <a:latin typeface="Abadi" panose="020B0604020104020204" pitchFamily="34" charset="0"/>
              </a:rPr>
              <a:t>True Ocean; ocean landing succeeded</a:t>
            </a:r>
            <a:endParaRPr lang="it-IT" sz="1600" dirty="0">
              <a:latin typeface="Abadi" panose="020B0604020104020204" pitchFamily="34" charset="0"/>
            </a:endParaRPr>
          </a:p>
        </p:txBody>
      </p:sp>
      <p:pic>
        <p:nvPicPr>
          <p:cNvPr id="2050" name="Picture 2">
            <a:extLst>
              <a:ext uri="{FF2B5EF4-FFF2-40B4-BE49-F238E27FC236}">
                <a16:creationId xmlns:a16="http://schemas.microsoft.com/office/drawing/2014/main" id="{1C784294-DCB8-3972-7ADD-6AA974468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107722" y="2584951"/>
            <a:ext cx="4332258" cy="286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D1446128-6BB0-CD33-505D-8A13B2BF35AD}"/>
              </a:ext>
            </a:extLst>
          </p:cNvPr>
          <p:cNvSpPr txBox="1"/>
          <p:nvPr/>
        </p:nvSpPr>
        <p:spPr>
          <a:xfrm>
            <a:off x="770011" y="1825625"/>
            <a:ext cx="10515600" cy="2554545"/>
          </a:xfrm>
          <a:prstGeom prst="rect">
            <a:avLst/>
          </a:prstGeom>
          <a:noFill/>
        </p:spPr>
        <p:txBody>
          <a:bodyPr wrap="square" rtlCol="0">
            <a:spAutoFit/>
          </a:bodyPr>
          <a:lstStyle/>
          <a:p>
            <a:pPr marL="0" indent="0">
              <a:lnSpc>
                <a:spcPct val="100000"/>
              </a:lnSpc>
              <a:buNone/>
            </a:pPr>
            <a:r>
              <a:rPr lang="en-US" sz="1600" dirty="0">
                <a:latin typeface="Abadi" panose="020B0604020104020204" pitchFamily="34" charset="0"/>
              </a:rPr>
              <a:t>EDA with visualization</a:t>
            </a:r>
          </a:p>
          <a:p>
            <a:pPr marL="457200" lvl="1" indent="0">
              <a:lnSpc>
                <a:spcPct val="100000"/>
              </a:lnSpc>
              <a:buNone/>
            </a:pPr>
            <a:r>
              <a:rPr lang="en-US" sz="1600" dirty="0">
                <a:latin typeface="Abadi" panose="020B0604020104020204" pitchFamily="34" charset="0"/>
              </a:rPr>
              <a:t> Read the dataset into a Pandas </a:t>
            </a:r>
            <a:r>
              <a:rPr lang="en-US" sz="1600" dirty="0" err="1">
                <a:latin typeface="Abadi" panose="020B0604020104020204" pitchFamily="34" charset="0"/>
              </a:rPr>
              <a:t>dataframe</a:t>
            </a:r>
            <a:endParaRPr lang="en-US" sz="1600" dirty="0">
              <a:latin typeface="Abadi" panose="020B0604020104020204" pitchFamily="34" charset="0"/>
            </a:endParaRPr>
          </a:p>
          <a:p>
            <a:pPr marL="457200" lvl="1" indent="0">
              <a:lnSpc>
                <a:spcPct val="100000"/>
              </a:lnSpc>
              <a:buNone/>
            </a:pPr>
            <a:r>
              <a:rPr lang="en-US" sz="1600" dirty="0">
                <a:latin typeface="Abadi" panose="020B0604020104020204" pitchFamily="34" charset="0"/>
              </a:rPr>
              <a:t> Used Matplotlib and Seaborn visualization libraries to plot</a:t>
            </a:r>
          </a:p>
          <a:p>
            <a:pPr marL="457200" lvl="1" indent="0">
              <a:lnSpc>
                <a:spcPct val="100000"/>
              </a:lnSpc>
              <a:buNone/>
            </a:pPr>
            <a:r>
              <a:rPr lang="en-US" sz="1600" dirty="0">
                <a:latin typeface="Abadi" panose="020B0604020104020204" pitchFamily="34" charset="0"/>
              </a:rPr>
              <a:t> • </a:t>
            </a:r>
            <a:r>
              <a:rPr lang="en-US" sz="1600" dirty="0" err="1">
                <a:latin typeface="Abadi" panose="020B0604020104020204" pitchFamily="34" charset="0"/>
              </a:rPr>
              <a:t>FlightNumber</a:t>
            </a:r>
            <a:r>
              <a:rPr lang="en-US" sz="1600" dirty="0">
                <a:latin typeface="Abadi" panose="020B0604020104020204" pitchFamily="34" charset="0"/>
              </a:rPr>
              <a:t> x </a:t>
            </a:r>
            <a:r>
              <a:rPr lang="en-US" sz="1600" dirty="0" err="1">
                <a:latin typeface="Abadi" panose="020B0604020104020204" pitchFamily="34" charset="0"/>
              </a:rPr>
              <a:t>PayloadMass</a:t>
            </a:r>
            <a:endParaRPr lang="en-US" sz="1600" dirty="0">
              <a:latin typeface="Abadi" panose="020B0604020104020204" pitchFamily="34" charset="0"/>
            </a:endParaRPr>
          </a:p>
          <a:p>
            <a:pPr marL="457200" lvl="1" indent="0">
              <a:lnSpc>
                <a:spcPct val="100000"/>
              </a:lnSpc>
              <a:buNone/>
            </a:pPr>
            <a:r>
              <a:rPr lang="en-US" sz="1600" dirty="0">
                <a:latin typeface="Abadi" panose="020B0604020104020204" pitchFamily="34" charset="0"/>
              </a:rPr>
              <a:t> • </a:t>
            </a:r>
            <a:r>
              <a:rPr lang="en-US" sz="1600" dirty="0" err="1">
                <a:latin typeface="Abadi" panose="020B0604020104020204" pitchFamily="34" charset="0"/>
              </a:rPr>
              <a:t>FlightNumber</a:t>
            </a:r>
            <a:r>
              <a:rPr lang="en-US" sz="1600" dirty="0">
                <a:latin typeface="Abadi" panose="020B0604020104020204" pitchFamily="34" charset="0"/>
              </a:rPr>
              <a:t> x </a:t>
            </a:r>
            <a:r>
              <a:rPr lang="en-US" sz="1600" dirty="0" err="1">
                <a:latin typeface="Abadi" panose="020B0604020104020204" pitchFamily="34" charset="0"/>
              </a:rPr>
              <a:t>LaunchSite</a:t>
            </a:r>
            <a:endParaRPr lang="en-US" sz="1600" dirty="0">
              <a:latin typeface="Abadi" panose="020B0604020104020204" pitchFamily="34" charset="0"/>
            </a:endParaRPr>
          </a:p>
          <a:p>
            <a:pPr marL="457200" lvl="1" indent="0">
              <a:lnSpc>
                <a:spcPct val="100000"/>
              </a:lnSpc>
              <a:buNone/>
            </a:pPr>
            <a:r>
              <a:rPr lang="en-US" sz="1600" dirty="0">
                <a:latin typeface="Abadi" panose="020B0604020104020204" pitchFamily="34" charset="0"/>
              </a:rPr>
              <a:t> • Payload x </a:t>
            </a:r>
            <a:r>
              <a:rPr lang="en-US" sz="1600" dirty="0" err="1">
                <a:latin typeface="Abadi" panose="020B0604020104020204" pitchFamily="34" charset="0"/>
              </a:rPr>
              <a:t>LaunchSite</a:t>
            </a:r>
            <a:endParaRPr lang="en-US" sz="1600" dirty="0">
              <a:latin typeface="Abadi" panose="020B0604020104020204" pitchFamily="34" charset="0"/>
            </a:endParaRPr>
          </a:p>
          <a:p>
            <a:pPr marL="457200" lvl="1" indent="0">
              <a:lnSpc>
                <a:spcPct val="100000"/>
              </a:lnSpc>
              <a:buNone/>
            </a:pPr>
            <a:r>
              <a:rPr lang="en-US" sz="1600" dirty="0">
                <a:latin typeface="Abadi" panose="020B0604020104020204" pitchFamily="34" charset="0"/>
              </a:rPr>
              <a:t> • Orbit type x Success rate</a:t>
            </a:r>
          </a:p>
          <a:p>
            <a:pPr marL="457200" lvl="1" indent="0">
              <a:lnSpc>
                <a:spcPct val="100000"/>
              </a:lnSpc>
              <a:buNone/>
            </a:pPr>
            <a:r>
              <a:rPr lang="en-US" sz="1600" dirty="0">
                <a:latin typeface="Abadi" panose="020B0604020104020204" pitchFamily="34" charset="0"/>
              </a:rPr>
              <a:t> • </a:t>
            </a:r>
            <a:r>
              <a:rPr lang="en-US" sz="1600" dirty="0" err="1">
                <a:latin typeface="Abadi" panose="020B0604020104020204" pitchFamily="34" charset="0"/>
              </a:rPr>
              <a:t>FlightNumber</a:t>
            </a:r>
            <a:r>
              <a:rPr lang="en-US" sz="1600" dirty="0">
                <a:latin typeface="Abadi" panose="020B0604020104020204" pitchFamily="34" charset="0"/>
              </a:rPr>
              <a:t> x Orbit type</a:t>
            </a:r>
          </a:p>
          <a:p>
            <a:pPr marL="457200" lvl="1" indent="0">
              <a:lnSpc>
                <a:spcPct val="100000"/>
              </a:lnSpc>
              <a:buNone/>
            </a:pPr>
            <a:r>
              <a:rPr lang="en-US" sz="1600" dirty="0">
                <a:latin typeface="Abadi" panose="020B0604020104020204" pitchFamily="34" charset="0"/>
              </a:rPr>
              <a:t> • Payload x Orbit type</a:t>
            </a:r>
          </a:p>
          <a:p>
            <a:pPr marL="457200" lvl="1" indent="0">
              <a:lnSpc>
                <a:spcPct val="100000"/>
              </a:lnSpc>
              <a:buNone/>
            </a:pPr>
            <a:r>
              <a:rPr lang="en-US" sz="1600" dirty="0">
                <a:latin typeface="Abadi" panose="020B0604020104020204" pitchFamily="34" charset="0"/>
              </a:rPr>
              <a:t> • Year x Success rate</a:t>
            </a:r>
          </a:p>
        </p:txBody>
      </p:sp>
      <p:sp>
        <p:nvSpPr>
          <p:cNvPr id="6" name="Content Placeholder 4">
            <a:extLst>
              <a:ext uri="{FF2B5EF4-FFF2-40B4-BE49-F238E27FC236}">
                <a16:creationId xmlns:a16="http://schemas.microsoft.com/office/drawing/2014/main" id="{E2D07461-B2D7-B120-1845-410B5A7FCB19}"/>
              </a:ext>
            </a:extLst>
          </p:cNvPr>
          <p:cNvSpPr txBox="1">
            <a:spLocks/>
          </p:cNvSpPr>
          <p:nvPr/>
        </p:nvSpPr>
        <p:spPr>
          <a:xfrm>
            <a:off x="734028" y="5951867"/>
            <a:ext cx="10515600" cy="549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rtl="0" eaLnBrk="1" latinLnBrk="0" hangingPunct="1">
              <a:spcBef>
                <a:spcPts val="1400"/>
              </a:spcBef>
              <a:buNone/>
            </a:pPr>
            <a:r>
              <a:rPr lang="en-US" sz="1800" kern="1200" dirty="0">
                <a:solidFill>
                  <a:srgbClr val="292929"/>
                </a:solidFill>
                <a:effectLst/>
                <a:latin typeface="Abadi" panose="020B0604020104020204" pitchFamily="34" charset="0"/>
                <a:ea typeface="+mn-ea"/>
                <a:cs typeface="+mn-cs"/>
              </a:rPr>
              <a:t>https://github.com/michelebarbella/Applied-Data-Science-Capstone/blob/main/edadataviz.ipynb</a:t>
            </a:r>
            <a:endParaRPr lang="it-IT" sz="1400" dirty="0">
              <a:effectLst/>
            </a:endParaRPr>
          </a:p>
        </p:txBody>
      </p:sp>
      <p:pic>
        <p:nvPicPr>
          <p:cNvPr id="1026" name="Picture 2">
            <a:extLst>
              <a:ext uri="{FF2B5EF4-FFF2-40B4-BE49-F238E27FC236}">
                <a16:creationId xmlns:a16="http://schemas.microsoft.com/office/drawing/2014/main" id="{67094B8F-F85A-5A72-C707-48C93ECB8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173" y="2047629"/>
            <a:ext cx="4624438" cy="352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878161"/>
            <a:ext cx="10605561" cy="549050"/>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https://github.com/michelebarbella/Applied-Data-Science-Capstone/blob/main/jupyter-labs-eda-sql-coursera_sqllite.ipynb</a:t>
            </a: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Content Placeholder 4">
            <a:extLst>
              <a:ext uri="{FF2B5EF4-FFF2-40B4-BE49-F238E27FC236}">
                <a16:creationId xmlns:a16="http://schemas.microsoft.com/office/drawing/2014/main" id="{DDF1D229-0348-CAD5-FBA7-F86458E7E8E6}"/>
              </a:ext>
            </a:extLst>
          </p:cNvPr>
          <p:cNvSpPr txBox="1">
            <a:spLocks/>
          </p:cNvSpPr>
          <p:nvPr/>
        </p:nvSpPr>
        <p:spPr>
          <a:xfrm>
            <a:off x="770009" y="1825625"/>
            <a:ext cx="5913819" cy="304028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latin typeface="Abadi" panose="020B0604020104020204" pitchFamily="34" charset="0"/>
              </a:rPr>
              <a:t>EDA with SQL</a:t>
            </a:r>
          </a:p>
          <a:p>
            <a:pPr marL="457200" lvl="1" indent="0">
              <a:lnSpc>
                <a:spcPct val="100000"/>
              </a:lnSpc>
              <a:spcBef>
                <a:spcPts val="1400"/>
              </a:spcBef>
              <a:buNone/>
            </a:pPr>
            <a:r>
              <a:rPr lang="en-US" sz="1600" dirty="0">
                <a:latin typeface="Abadi" panose="020B0604020104020204" pitchFamily="34" charset="0"/>
              </a:rPr>
              <a:t>Loaded data into an IBM DB2 instance</a:t>
            </a:r>
          </a:p>
          <a:p>
            <a:pPr marL="457200" lvl="1" indent="0">
              <a:lnSpc>
                <a:spcPct val="100000"/>
              </a:lnSpc>
              <a:spcBef>
                <a:spcPts val="1400"/>
              </a:spcBef>
              <a:buNone/>
            </a:pPr>
            <a:r>
              <a:rPr lang="en-US" sz="1600" dirty="0">
                <a:latin typeface="Abadi" panose="020B0604020104020204" pitchFamily="34" charset="0"/>
              </a:rPr>
              <a:t>Ran SQL queries to display and list information about</a:t>
            </a:r>
          </a:p>
          <a:p>
            <a:pPr marL="457200" lvl="1" indent="0">
              <a:lnSpc>
                <a:spcPct val="100000"/>
              </a:lnSpc>
              <a:spcBef>
                <a:spcPts val="1400"/>
              </a:spcBef>
              <a:buNone/>
            </a:pPr>
            <a:r>
              <a:rPr lang="en-US" sz="1600" dirty="0">
                <a:latin typeface="Abadi" panose="020B0604020104020204" pitchFamily="34" charset="0"/>
              </a:rPr>
              <a:t> • Launch sites</a:t>
            </a:r>
          </a:p>
          <a:p>
            <a:pPr marL="457200" lvl="1" indent="0">
              <a:lnSpc>
                <a:spcPct val="100000"/>
              </a:lnSpc>
              <a:spcBef>
                <a:spcPts val="1400"/>
              </a:spcBef>
              <a:buNone/>
            </a:pPr>
            <a:r>
              <a:rPr lang="en-US" sz="1600" dirty="0">
                <a:latin typeface="Abadi" panose="020B0604020104020204" pitchFamily="34" charset="0"/>
              </a:rPr>
              <a:t> • Payload masses</a:t>
            </a:r>
          </a:p>
          <a:p>
            <a:pPr marL="457200" lvl="1" indent="0">
              <a:lnSpc>
                <a:spcPct val="100000"/>
              </a:lnSpc>
              <a:spcBef>
                <a:spcPts val="1400"/>
              </a:spcBef>
              <a:buNone/>
            </a:pPr>
            <a:r>
              <a:rPr lang="en-US" sz="1600" dirty="0">
                <a:latin typeface="Abadi" panose="020B0604020104020204" pitchFamily="34" charset="0"/>
              </a:rPr>
              <a:t> • Booster versions</a:t>
            </a:r>
          </a:p>
          <a:p>
            <a:pPr marL="457200" lvl="1" indent="0">
              <a:lnSpc>
                <a:spcPct val="100000"/>
              </a:lnSpc>
              <a:spcBef>
                <a:spcPts val="1400"/>
              </a:spcBef>
              <a:buNone/>
            </a:pPr>
            <a:r>
              <a:rPr lang="en-US" sz="1600" dirty="0">
                <a:latin typeface="Abadi" panose="020B0604020104020204" pitchFamily="34" charset="0"/>
              </a:rPr>
              <a:t> • Mission outcomes</a:t>
            </a:r>
          </a:p>
          <a:p>
            <a:pPr marL="457200" lvl="1" indent="0">
              <a:lnSpc>
                <a:spcPct val="100000"/>
              </a:lnSpc>
              <a:spcBef>
                <a:spcPts val="1400"/>
              </a:spcBef>
              <a:buNone/>
            </a:pPr>
            <a:r>
              <a:rPr lang="en-US" sz="1600" dirty="0">
                <a:latin typeface="Abadi" panose="020B0604020104020204" pitchFamily="34" charset="0"/>
              </a:rPr>
              <a:t> • Booster landings</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5951866"/>
            <a:ext cx="10515600" cy="549049"/>
          </a:xfrm>
          <a:prstGeom prst="rect">
            <a:avLst/>
          </a:prstGeom>
        </p:spPr>
        <p:txBody>
          <a:bodyPr>
            <a:no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https://github.com/michelebarbella/Applied-Data-Science-Capstone/blob/main/lab_jupyter_launch_site_location.ipynb</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0921E3C6-8395-608B-23F5-BB8A20FED664}"/>
              </a:ext>
            </a:extLst>
          </p:cNvPr>
          <p:cNvSpPr txBox="1">
            <a:spLocks/>
          </p:cNvSpPr>
          <p:nvPr/>
        </p:nvSpPr>
        <p:spPr>
          <a:xfrm>
            <a:off x="770009" y="1825625"/>
            <a:ext cx="7045934" cy="40417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latin typeface="Abadi" panose="020B0604020104020204" pitchFamily="34" charset="0"/>
              </a:rPr>
              <a:t>Launch Sites Location Analysis</a:t>
            </a:r>
          </a:p>
          <a:p>
            <a:pPr marL="457200" lvl="1" indent="0">
              <a:lnSpc>
                <a:spcPct val="100000"/>
              </a:lnSpc>
              <a:spcBef>
                <a:spcPts val="1400"/>
              </a:spcBef>
              <a:buNone/>
            </a:pPr>
            <a:r>
              <a:rPr lang="en-US" sz="1600" dirty="0">
                <a:latin typeface="Abadi" panose="020B0604020104020204" pitchFamily="34" charset="0"/>
              </a:rPr>
              <a:t> • Used Python interactive mapping library called Folium</a:t>
            </a:r>
          </a:p>
          <a:p>
            <a:pPr marL="457200" lvl="1" indent="0">
              <a:lnSpc>
                <a:spcPct val="100000"/>
              </a:lnSpc>
              <a:spcBef>
                <a:spcPts val="1400"/>
              </a:spcBef>
              <a:buNone/>
            </a:pPr>
            <a:r>
              <a:rPr lang="en-US" sz="1600" dirty="0">
                <a:latin typeface="Abadi" panose="020B0604020104020204" pitchFamily="34" charset="0"/>
              </a:rPr>
              <a:t> • Marked all launch sites on a map</a:t>
            </a:r>
          </a:p>
          <a:p>
            <a:pPr marL="457200" lvl="1" indent="0">
              <a:lnSpc>
                <a:spcPct val="100000"/>
              </a:lnSpc>
              <a:spcBef>
                <a:spcPts val="1400"/>
              </a:spcBef>
              <a:buNone/>
            </a:pPr>
            <a:r>
              <a:rPr lang="en-US" sz="1600" dirty="0">
                <a:latin typeface="Abadi" panose="020B0604020104020204" pitchFamily="34" charset="0"/>
              </a:rPr>
              <a:t> • Marked the successful/failed launches for each site on map</a:t>
            </a:r>
          </a:p>
          <a:p>
            <a:pPr marL="914400" lvl="2" indent="0">
              <a:lnSpc>
                <a:spcPct val="100000"/>
              </a:lnSpc>
              <a:spcBef>
                <a:spcPts val="1400"/>
              </a:spcBef>
              <a:buNone/>
            </a:pPr>
            <a:r>
              <a:rPr lang="en-US" sz="1600" dirty="0">
                <a:latin typeface="Abadi" panose="020B0604020104020204" pitchFamily="34" charset="0"/>
              </a:rPr>
              <a:t> • Railways</a:t>
            </a:r>
          </a:p>
          <a:p>
            <a:pPr marL="914400" lvl="2" indent="0">
              <a:lnSpc>
                <a:spcPct val="100000"/>
              </a:lnSpc>
              <a:spcBef>
                <a:spcPts val="1400"/>
              </a:spcBef>
              <a:buNone/>
            </a:pPr>
            <a:r>
              <a:rPr lang="en-US" sz="1600" dirty="0">
                <a:latin typeface="Abadi" panose="020B0604020104020204" pitchFamily="34" charset="0"/>
              </a:rPr>
              <a:t> • Highways</a:t>
            </a:r>
          </a:p>
          <a:p>
            <a:pPr marL="914400" lvl="2" indent="0">
              <a:lnSpc>
                <a:spcPct val="100000"/>
              </a:lnSpc>
              <a:spcBef>
                <a:spcPts val="1400"/>
              </a:spcBef>
              <a:buNone/>
            </a:pPr>
            <a:r>
              <a:rPr lang="en-US" sz="1600" dirty="0">
                <a:latin typeface="Abadi" panose="020B0604020104020204" pitchFamily="34" charset="0"/>
              </a:rPr>
              <a:t> • Coastlines</a:t>
            </a:r>
          </a:p>
          <a:p>
            <a:pPr marL="914400" lvl="2" indent="0">
              <a:lnSpc>
                <a:spcPct val="100000"/>
              </a:lnSpc>
              <a:spcBef>
                <a:spcPts val="1400"/>
              </a:spcBef>
              <a:buNone/>
            </a:pPr>
            <a:r>
              <a:rPr lang="en-US" sz="1600" dirty="0">
                <a:latin typeface="Abadi" panose="020B0604020104020204" pitchFamily="34" charset="0"/>
              </a:rPr>
              <a:t> • Calculated the distances between a launch site to its proximities</a:t>
            </a:r>
          </a:p>
          <a:p>
            <a:pPr marL="914400" lvl="2" indent="0">
              <a:lnSpc>
                <a:spcPct val="100000"/>
              </a:lnSpc>
              <a:spcBef>
                <a:spcPts val="1400"/>
              </a:spcBef>
              <a:buNone/>
            </a:pPr>
            <a:r>
              <a:rPr lang="en-US" sz="1600" dirty="0">
                <a:latin typeface="Abadi" panose="020B0604020104020204" pitchFamily="34" charset="0"/>
              </a:rPr>
              <a:t> • Cities</a:t>
            </a:r>
          </a:p>
        </p:txBody>
      </p:sp>
      <p:pic>
        <p:nvPicPr>
          <p:cNvPr id="6" name="Picture 5">
            <a:extLst>
              <a:ext uri="{FF2B5EF4-FFF2-40B4-BE49-F238E27FC236}">
                <a16:creationId xmlns:a16="http://schemas.microsoft.com/office/drawing/2014/main" id="{877851F7-16BD-1AF7-59AE-F88664F56CC8}"/>
              </a:ext>
            </a:extLst>
          </p:cNvPr>
          <p:cNvPicPr>
            <a:picLocks noChangeAspect="1"/>
          </p:cNvPicPr>
          <p:nvPr/>
        </p:nvPicPr>
        <p:blipFill>
          <a:blip r:embed="rId3"/>
          <a:stretch>
            <a:fillRect/>
          </a:stretch>
        </p:blipFill>
        <p:spPr>
          <a:xfrm>
            <a:off x="6700309" y="2236312"/>
            <a:ext cx="4585302" cy="256694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951867"/>
            <a:ext cx="10515600" cy="549050"/>
          </a:xfrm>
          <a:prstGeom prst="rect">
            <a:avLst/>
          </a:prstGeom>
        </p:spPr>
        <p:txBody>
          <a:bodyPr vert="horz" lIns="91440" tIns="45720" rIns="91440" bIns="45720" rtlCol="0" anchor="t">
            <a:no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https://github.com/michelebarbella/Applied-Data-Science-Capstone/blob/main/spacex_dash_app.py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Content Placeholder 4">
            <a:extLst>
              <a:ext uri="{FF2B5EF4-FFF2-40B4-BE49-F238E27FC236}">
                <a16:creationId xmlns:a16="http://schemas.microsoft.com/office/drawing/2014/main" id="{48393777-4B08-79D7-4AD7-F4000A12A0AF}"/>
              </a:ext>
            </a:extLst>
          </p:cNvPr>
          <p:cNvSpPr txBox="1">
            <a:spLocks/>
          </p:cNvSpPr>
          <p:nvPr/>
        </p:nvSpPr>
        <p:spPr>
          <a:xfrm>
            <a:off x="770009" y="1825625"/>
            <a:ext cx="10779734" cy="40417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latin typeface="Abadi" panose="020B0604020104020204" pitchFamily="34" charset="0"/>
              </a:rPr>
              <a:t>Launch Records Dashboard</a:t>
            </a:r>
          </a:p>
          <a:p>
            <a:pPr marL="457200" lvl="1" indent="0">
              <a:lnSpc>
                <a:spcPct val="100000"/>
              </a:lnSpc>
              <a:spcBef>
                <a:spcPts val="1400"/>
              </a:spcBef>
              <a:buNone/>
            </a:pPr>
            <a:r>
              <a:rPr lang="en-US" sz="1800" dirty="0">
                <a:latin typeface="Abadi" panose="020B0604020104020204" pitchFamily="34" charset="0"/>
              </a:rPr>
              <a:t> • Used Python interactive dashboarding library called </a:t>
            </a:r>
            <a:r>
              <a:rPr lang="en-US" sz="1800" dirty="0" err="1">
                <a:latin typeface="Abadi" panose="020B0604020104020204" pitchFamily="34" charset="0"/>
              </a:rPr>
              <a:t>Plotly</a:t>
            </a:r>
            <a:r>
              <a:rPr lang="en-US" sz="1800" dirty="0">
                <a:latin typeface="Abadi" panose="020B0604020104020204" pitchFamily="34" charset="0"/>
              </a:rPr>
              <a:t> Dash to enable stakeholders to explore and manipulate data in an interactive and real-time way</a:t>
            </a:r>
          </a:p>
          <a:p>
            <a:pPr marL="457200" lvl="1" indent="0">
              <a:lnSpc>
                <a:spcPct val="100000"/>
              </a:lnSpc>
              <a:spcBef>
                <a:spcPts val="1400"/>
              </a:spcBef>
              <a:buNone/>
            </a:pPr>
            <a:r>
              <a:rPr lang="en-US" sz="1800" dirty="0">
                <a:latin typeface="Abadi" panose="020B0604020104020204" pitchFamily="34" charset="0"/>
              </a:rPr>
              <a:t> • Pie chart showing success rate</a:t>
            </a:r>
          </a:p>
          <a:p>
            <a:pPr lvl="2">
              <a:lnSpc>
                <a:spcPct val="100000"/>
              </a:lnSpc>
              <a:spcBef>
                <a:spcPts val="1400"/>
              </a:spcBef>
            </a:pPr>
            <a:r>
              <a:rPr lang="en-US" sz="1800" dirty="0">
                <a:latin typeface="Abadi" panose="020B0604020104020204" pitchFamily="34" charset="0"/>
              </a:rPr>
              <a:t>Color coded by launch site</a:t>
            </a:r>
          </a:p>
          <a:p>
            <a:pPr marL="457200" lvl="1" indent="0">
              <a:lnSpc>
                <a:spcPct val="100000"/>
              </a:lnSpc>
              <a:spcBef>
                <a:spcPts val="1400"/>
              </a:spcBef>
              <a:buNone/>
            </a:pPr>
            <a:r>
              <a:rPr lang="en-US" sz="1800" dirty="0">
                <a:latin typeface="Abadi" panose="020B0604020104020204" pitchFamily="34" charset="0"/>
              </a:rPr>
              <a:t> • Scatter chart showing payload mass vs. landing outcome</a:t>
            </a:r>
          </a:p>
          <a:p>
            <a:pPr marL="914400" lvl="2" indent="0">
              <a:lnSpc>
                <a:spcPct val="100000"/>
              </a:lnSpc>
              <a:spcBef>
                <a:spcPts val="1400"/>
              </a:spcBef>
              <a:buNone/>
            </a:pPr>
            <a:r>
              <a:rPr lang="en-US" sz="1800" dirty="0">
                <a:latin typeface="Abadi" panose="020B0604020104020204" pitchFamily="34" charset="0"/>
              </a:rPr>
              <a:t> • Color coded by booster version</a:t>
            </a:r>
          </a:p>
          <a:p>
            <a:pPr marL="914400" lvl="2" indent="0">
              <a:lnSpc>
                <a:spcPct val="100000"/>
              </a:lnSpc>
              <a:spcBef>
                <a:spcPts val="1400"/>
              </a:spcBef>
              <a:buNone/>
            </a:pPr>
            <a:r>
              <a:rPr lang="en-US" sz="1800" dirty="0">
                <a:latin typeface="Abadi" panose="020B0604020104020204" pitchFamily="34" charset="0"/>
              </a:rPr>
              <a:t> • With range slider for limiting payload amount</a:t>
            </a:r>
          </a:p>
          <a:p>
            <a:pPr marL="457200" lvl="1" indent="0">
              <a:lnSpc>
                <a:spcPct val="100000"/>
              </a:lnSpc>
              <a:spcBef>
                <a:spcPts val="1400"/>
              </a:spcBef>
              <a:buNone/>
            </a:pPr>
            <a:r>
              <a:rPr lang="en-US" sz="1800" dirty="0">
                <a:latin typeface="Abadi" panose="020B0604020104020204" pitchFamily="34" charset="0"/>
              </a:rPr>
              <a:t> • Drop-down menu to choose between all sites and individual launch sites</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951867"/>
            <a:ext cx="10515600" cy="549049"/>
          </a:xfrm>
          <a:prstGeom prst="rect">
            <a:avLst/>
          </a:prstGeom>
        </p:spPr>
        <p:txBody>
          <a:bodyPr>
            <a:normAutofit fontScale="92500" lnSpcReduction="200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https://github.com/michelebarbella/Applied-Data-Science-Capstone/blob/main/SpaceX_Machine%20Learning%20Prediction_Part_5.ipynb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0305CE87-B44C-6954-01FF-0DC234EA4B2E}"/>
              </a:ext>
            </a:extLst>
          </p:cNvPr>
          <p:cNvSpPr txBox="1">
            <a:spLocks/>
          </p:cNvSpPr>
          <p:nvPr/>
        </p:nvSpPr>
        <p:spPr>
          <a:xfrm>
            <a:off x="770009" y="1825625"/>
            <a:ext cx="10779734" cy="40417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US" sz="1800" dirty="0">
                <a:latin typeface="Abadi" panose="020B0604020104020204" pitchFamily="34" charset="0"/>
              </a:rPr>
              <a:t> Imported libraries and defined function to create confusion matrix</a:t>
            </a:r>
          </a:p>
          <a:p>
            <a:pPr marL="457200" lvl="1" indent="0">
              <a:lnSpc>
                <a:spcPct val="100000"/>
              </a:lnSpc>
              <a:spcBef>
                <a:spcPts val="600"/>
              </a:spcBef>
              <a:buNone/>
            </a:pPr>
            <a:r>
              <a:rPr lang="en-US" sz="1800" dirty="0">
                <a:latin typeface="Abadi" panose="020B0604020104020204" pitchFamily="34" charset="0"/>
              </a:rPr>
              <a:t> • Pandas, </a:t>
            </a:r>
            <a:r>
              <a:rPr lang="en-US" sz="1800" dirty="0" err="1">
                <a:latin typeface="Abadi" panose="020B0604020104020204" pitchFamily="34" charset="0"/>
              </a:rPr>
              <a:t>Numpy</a:t>
            </a:r>
            <a:r>
              <a:rPr lang="en-US" sz="1800" dirty="0">
                <a:latin typeface="Abadi" panose="020B0604020104020204" pitchFamily="34" charset="0"/>
              </a:rPr>
              <a:t>, Matplotlib, Seaborn, </a:t>
            </a:r>
            <a:r>
              <a:rPr lang="en-US" sz="1800" dirty="0" err="1">
                <a:latin typeface="Abadi" panose="020B0604020104020204" pitchFamily="34" charset="0"/>
              </a:rPr>
              <a:t>Sklearn</a:t>
            </a:r>
            <a:endParaRPr lang="en-US" sz="1800" dirty="0">
              <a:latin typeface="Abadi" panose="020B0604020104020204" pitchFamily="34" charset="0"/>
            </a:endParaRPr>
          </a:p>
          <a:p>
            <a:pPr marL="0" indent="0">
              <a:lnSpc>
                <a:spcPct val="100000"/>
              </a:lnSpc>
              <a:spcBef>
                <a:spcPts val="600"/>
              </a:spcBef>
              <a:buNone/>
            </a:pPr>
            <a:r>
              <a:rPr lang="en-US" sz="1800" dirty="0">
                <a:latin typeface="Abadi" panose="020B0604020104020204" pitchFamily="34" charset="0"/>
              </a:rPr>
              <a:t>Loaded the </a:t>
            </a:r>
            <a:r>
              <a:rPr lang="en-US" sz="1800" dirty="0" err="1">
                <a:latin typeface="Abadi" panose="020B0604020104020204" pitchFamily="34" charset="0"/>
              </a:rPr>
              <a:t>dataframecreated</a:t>
            </a:r>
            <a:r>
              <a:rPr lang="en-US" sz="1800" dirty="0">
                <a:latin typeface="Abadi" panose="020B0604020104020204" pitchFamily="34" charset="0"/>
              </a:rPr>
              <a:t> during data collection</a:t>
            </a:r>
          </a:p>
          <a:p>
            <a:pPr marL="0" indent="0">
              <a:lnSpc>
                <a:spcPct val="100000"/>
              </a:lnSpc>
              <a:spcBef>
                <a:spcPts val="600"/>
              </a:spcBef>
              <a:buNone/>
            </a:pPr>
            <a:r>
              <a:rPr lang="en-US" sz="1800" dirty="0">
                <a:latin typeface="Abadi" panose="020B0604020104020204" pitchFamily="34" charset="0"/>
              </a:rPr>
              <a:t>Created a column for our training label 'Class' created during data wrangling</a:t>
            </a:r>
          </a:p>
          <a:p>
            <a:pPr marL="0" indent="0">
              <a:lnSpc>
                <a:spcPct val="100000"/>
              </a:lnSpc>
              <a:spcBef>
                <a:spcPts val="600"/>
              </a:spcBef>
              <a:buNone/>
            </a:pPr>
            <a:r>
              <a:rPr lang="en-US" sz="1800" dirty="0">
                <a:latin typeface="Abadi" panose="020B0604020104020204" pitchFamily="34" charset="0"/>
              </a:rPr>
              <a:t>Standardized the data</a:t>
            </a:r>
          </a:p>
          <a:p>
            <a:pPr marL="0" indent="0">
              <a:lnSpc>
                <a:spcPct val="100000"/>
              </a:lnSpc>
              <a:spcBef>
                <a:spcPts val="600"/>
              </a:spcBef>
              <a:buNone/>
            </a:pPr>
            <a:r>
              <a:rPr lang="en-US" sz="1800" dirty="0">
                <a:latin typeface="Abadi" panose="020B0604020104020204" pitchFamily="34" charset="0"/>
              </a:rPr>
              <a:t>Split the data into training data and test data</a:t>
            </a:r>
          </a:p>
          <a:p>
            <a:pPr marL="0" indent="0">
              <a:lnSpc>
                <a:spcPct val="100000"/>
              </a:lnSpc>
              <a:spcBef>
                <a:spcPts val="600"/>
              </a:spcBef>
              <a:buNone/>
            </a:pPr>
            <a:r>
              <a:rPr lang="en-US" sz="1800" dirty="0">
                <a:latin typeface="Abadi" panose="020B0604020104020204" pitchFamily="34" charset="0"/>
              </a:rPr>
              <a:t>Fit the training data to various model types</a:t>
            </a:r>
          </a:p>
          <a:p>
            <a:pPr marL="457200" lvl="1" indent="0">
              <a:lnSpc>
                <a:spcPct val="100000"/>
              </a:lnSpc>
              <a:spcBef>
                <a:spcPts val="600"/>
              </a:spcBef>
              <a:buNone/>
            </a:pPr>
            <a:r>
              <a:rPr lang="en-US" sz="1800" dirty="0">
                <a:latin typeface="Abadi" panose="020B0604020104020204" pitchFamily="34" charset="0"/>
              </a:rPr>
              <a:t> • Logistic Regression, Support Vector Machine, Decision Tree Classifier, K Nearest Neighbors Classifier, </a:t>
            </a:r>
          </a:p>
          <a:p>
            <a:pPr marL="0" indent="0">
              <a:lnSpc>
                <a:spcPct val="100000"/>
              </a:lnSpc>
              <a:spcBef>
                <a:spcPts val="600"/>
              </a:spcBef>
              <a:buNone/>
            </a:pPr>
            <a:r>
              <a:rPr lang="en-US" sz="1800" dirty="0">
                <a:latin typeface="Abadi" panose="020B0604020104020204" pitchFamily="34" charset="0"/>
              </a:rPr>
              <a:t>Used a cross-validated grid-search over a variety of hyperparameters to select the best ones for each model</a:t>
            </a:r>
          </a:p>
          <a:p>
            <a:pPr marL="457200" lvl="1" indent="0">
              <a:lnSpc>
                <a:spcPct val="100000"/>
              </a:lnSpc>
              <a:spcBef>
                <a:spcPts val="600"/>
              </a:spcBef>
              <a:buNone/>
            </a:pPr>
            <a:r>
              <a:rPr lang="en-US" sz="1800" dirty="0">
                <a:latin typeface="Abadi" panose="020B0604020104020204" pitchFamily="34" charset="0"/>
              </a:rPr>
              <a:t> • Enabled by Scikit-learn library function </a:t>
            </a:r>
            <a:r>
              <a:rPr lang="en-US" sz="1800" dirty="0" err="1">
                <a:latin typeface="Abadi" panose="020B0604020104020204" pitchFamily="34" charset="0"/>
              </a:rPr>
              <a:t>GridSearchCV</a:t>
            </a:r>
            <a:endParaRPr lang="en-US" sz="1800" dirty="0">
              <a:latin typeface="Abadi" panose="020B0604020104020204" pitchFamily="34" charset="0"/>
            </a:endParaRPr>
          </a:p>
          <a:p>
            <a:pPr marL="0" indent="0">
              <a:lnSpc>
                <a:spcPct val="100000"/>
              </a:lnSpc>
              <a:spcBef>
                <a:spcPts val="600"/>
              </a:spcBef>
              <a:buNone/>
            </a:pPr>
            <a:r>
              <a:rPr lang="en-US" sz="1800" dirty="0">
                <a:latin typeface="Abadi" panose="020B0604020104020204" pitchFamily="34" charset="0"/>
              </a:rPr>
              <a:t> Evaluated accuracy of each model using test data to select the best model</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273629"/>
            <a:ext cx="11054884" cy="5584371"/>
          </a:xfrm>
          <a:prstGeom prst="rect">
            <a:avLst/>
          </a:prstGeom>
        </p:spPr>
        <p:txBody>
          <a:bodyPr>
            <a:normAutofit/>
          </a:bodyPr>
          <a:lstStyle/>
          <a:p>
            <a:pPr marL="0" indent="0" algn="ctr">
              <a:lnSpc>
                <a:spcPct val="100000"/>
              </a:lnSpc>
              <a:spcBef>
                <a:spcPts val="1400"/>
              </a:spcBef>
              <a:buNone/>
            </a:pPr>
            <a:r>
              <a:rPr lang="en-CA"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CCAFS SLC 40 appears to have been where most of the early 1st stage landing failures took place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6B3E97E4-EBF1-B56B-8320-BE100E13811E}"/>
              </a:ext>
            </a:extLst>
          </p:cNvPr>
          <p:cNvPicPr>
            <a:picLocks noChangeAspect="1"/>
          </p:cNvPicPr>
          <p:nvPr/>
        </p:nvPicPr>
        <p:blipFill>
          <a:blip r:embed="rId3"/>
          <a:stretch>
            <a:fillRect/>
          </a:stretch>
        </p:blipFill>
        <p:spPr>
          <a:xfrm>
            <a:off x="0" y="1825355"/>
            <a:ext cx="12192000" cy="238900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73628"/>
            <a:ext cx="10515600" cy="5584371"/>
          </a:xfrm>
          <a:prstGeom prst="rect">
            <a:avLst/>
          </a:prstGeom>
        </p:spPr>
        <p:txBody>
          <a:bodyPr>
            <a:normAutofit/>
          </a:bodyPr>
          <a:lstStyle/>
          <a:p>
            <a:pPr marL="0" indent="0" algn="ctr">
              <a:lnSpc>
                <a:spcPct val="100000"/>
              </a:lnSpc>
              <a:spcBef>
                <a:spcPts val="1400"/>
              </a:spcBef>
              <a:buNone/>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gn="ctr"/>
            <a:endParaRPr lang="it-IT" sz="1800" b="0" i="0" u="none" strike="noStrike" baseline="0" dirty="0">
              <a:solidFill>
                <a:srgbClr val="000000"/>
              </a:solidFill>
              <a:latin typeface="Calibri" panose="020F050202020403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CCAFS SLC 40 and KSC LC 39A appear to be favored for heavier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F28951E8-3275-FC14-ABA5-EC898053F4E2}"/>
              </a:ext>
            </a:extLst>
          </p:cNvPr>
          <p:cNvPicPr>
            <a:picLocks noChangeAspect="1"/>
          </p:cNvPicPr>
          <p:nvPr/>
        </p:nvPicPr>
        <p:blipFill>
          <a:blip r:embed="rId3"/>
          <a:stretch>
            <a:fillRect/>
          </a:stretch>
        </p:blipFill>
        <p:spPr>
          <a:xfrm>
            <a:off x="0" y="2234497"/>
            <a:ext cx="12192000" cy="238900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3" name="Picture 2" descr="A rocket on a launch pad&#10;&#10;Description automatically generated">
            <a:extLst>
              <a:ext uri="{FF2B5EF4-FFF2-40B4-BE49-F238E27FC236}">
                <a16:creationId xmlns:a16="http://schemas.microsoft.com/office/drawing/2014/main" id="{AD04E0E5-F749-D042-FCC3-30D462935B8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096000" y="1590726"/>
            <a:ext cx="4612720" cy="4612720"/>
          </a:xfrm>
          <a:prstGeom prst="rect">
            <a:avLst/>
          </a:prstGeom>
        </p:spPr>
      </p:pic>
      <p:sp>
        <p:nvSpPr>
          <p:cNvPr id="5" name="TextBox 4">
            <a:extLst>
              <a:ext uri="{FF2B5EF4-FFF2-40B4-BE49-F238E27FC236}">
                <a16:creationId xmlns:a16="http://schemas.microsoft.com/office/drawing/2014/main" id="{1946D8C9-D882-F072-D497-59ED66242452}"/>
              </a:ext>
            </a:extLst>
          </p:cNvPr>
          <p:cNvSpPr txBox="1"/>
          <p:nvPr/>
        </p:nvSpPr>
        <p:spPr>
          <a:xfrm>
            <a:off x="7451851" y="7068702"/>
            <a:ext cx="1901018" cy="369332"/>
          </a:xfrm>
          <a:prstGeom prst="rect">
            <a:avLst/>
          </a:prstGeom>
          <a:noFill/>
        </p:spPr>
        <p:txBody>
          <a:bodyPr wrap="square" rtlCol="0">
            <a:spAutoFit/>
          </a:bodyPr>
          <a:lstStyle/>
          <a:p>
            <a:r>
              <a:rPr lang="it-IT" sz="900">
                <a:hlinkClick r:id="rId5" tooltip="https://www.astroblogs.nl/2019/10/02/spacex-presentatie-van-starship/"/>
              </a:rPr>
              <a:t>This Photo</a:t>
            </a:r>
            <a:r>
              <a:rPr lang="it-IT" sz="900"/>
              <a:t> by Unknown Author is licensed under </a:t>
            </a:r>
            <a:r>
              <a:rPr lang="it-IT" sz="900">
                <a:hlinkClick r:id="rId6" tooltip="https://creativecommons.org/licenses/by-nc-sa/3.0/"/>
              </a:rPr>
              <a:t>CC BY-SA-NC</a:t>
            </a:r>
            <a:endParaRPr lang="it-IT" sz="900"/>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73629"/>
            <a:ext cx="10515600" cy="5584371"/>
          </a:xfrm>
          <a:prstGeom prst="rect">
            <a:avLst/>
          </a:prstGeom>
        </p:spPr>
        <p:txBody>
          <a:bodyPr>
            <a:normAutofit/>
          </a:bodyPr>
          <a:lstStyle/>
          <a:p>
            <a:pPr marL="0" indent="0" algn="ctr">
              <a:lnSpc>
                <a:spcPct val="100000"/>
              </a:lnSpc>
              <a:spcBef>
                <a:spcPts val="1400"/>
              </a:spcBef>
              <a:buNone/>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endParaRPr lang="it-IT" sz="1800" b="0" i="0" u="none" strike="noStrike" baseline="0" dirty="0">
              <a:solidFill>
                <a:srgbClr val="000000"/>
              </a:solidFill>
              <a:latin typeface="Calibri" panose="020F0502020204030204" pitchFamily="34" charset="0"/>
            </a:endParaRPr>
          </a:p>
          <a:p>
            <a:pPr marL="0" indent="0" algn="ctr">
              <a:buNone/>
            </a:pPr>
            <a:r>
              <a:rPr lang="en-US" sz="2200" dirty="0">
                <a:solidFill>
                  <a:schemeClr val="accent3">
                    <a:lumMod val="25000"/>
                  </a:schemeClr>
                </a:solidFill>
                <a:latin typeface="Abadi" panose="020B0604020104020204" pitchFamily="34" charset="0"/>
              </a:rPr>
              <a:t>All orbit types except 'SO' have had successful 1st stage landings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9560C0FA-C6EF-BC79-A73E-138C8746FD50}"/>
              </a:ext>
            </a:extLst>
          </p:cNvPr>
          <p:cNvPicPr>
            <a:picLocks noChangeAspect="1"/>
          </p:cNvPicPr>
          <p:nvPr/>
        </p:nvPicPr>
        <p:blipFill>
          <a:blip r:embed="rId3"/>
          <a:stretch>
            <a:fillRect/>
          </a:stretch>
        </p:blipFill>
        <p:spPr>
          <a:xfrm>
            <a:off x="3395662" y="1724843"/>
            <a:ext cx="5400675" cy="41148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73629"/>
            <a:ext cx="10515600" cy="5584371"/>
          </a:xfrm>
          <a:prstGeom prst="rect">
            <a:avLst/>
          </a:prstGeom>
        </p:spPr>
        <p:txBody>
          <a:bodyPr>
            <a:normAutofit/>
          </a:bodyPr>
          <a:lstStyle/>
          <a:p>
            <a:pPr marL="0" indent="0" algn="ctr">
              <a:lnSpc>
                <a:spcPct val="100000"/>
              </a:lnSpc>
              <a:spcBef>
                <a:spcPts val="1400"/>
              </a:spcBef>
              <a:buNone/>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algn="ct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Flight number positively correlated with 1st stage recovery for all orbit types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BBF3BC4-2EFC-1878-39D4-E93726F6AFD0}"/>
              </a:ext>
            </a:extLst>
          </p:cNvPr>
          <p:cNvPicPr>
            <a:picLocks noChangeAspect="1"/>
          </p:cNvPicPr>
          <p:nvPr/>
        </p:nvPicPr>
        <p:blipFill>
          <a:blip r:embed="rId3"/>
          <a:stretch>
            <a:fillRect/>
          </a:stretch>
        </p:blipFill>
        <p:spPr>
          <a:xfrm>
            <a:off x="0" y="1683540"/>
            <a:ext cx="12192000"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62743"/>
            <a:ext cx="10515600" cy="5595257"/>
          </a:xfrm>
          <a:prstGeom prst="rect">
            <a:avLst/>
          </a:prstGeom>
        </p:spPr>
        <p:txBody>
          <a:bodyPr>
            <a:normAutofit/>
          </a:bodyPr>
          <a:lstStyle/>
          <a:p>
            <a:pPr marL="0" indent="0" algn="ctr">
              <a:lnSpc>
                <a:spcPct val="100000"/>
              </a:lnSpc>
              <a:spcBef>
                <a:spcPts val="1400"/>
              </a:spcBef>
              <a:buNone/>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Heavier payloads have a negative influence on GTO orbits and positive influence on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F86EEEE5-2660-9EDB-4F9C-6610B518F198}"/>
              </a:ext>
            </a:extLst>
          </p:cNvPr>
          <p:cNvPicPr>
            <a:picLocks noChangeAspect="1"/>
          </p:cNvPicPr>
          <p:nvPr/>
        </p:nvPicPr>
        <p:blipFill>
          <a:blip r:embed="rId3"/>
          <a:stretch>
            <a:fillRect/>
          </a:stretch>
        </p:blipFill>
        <p:spPr>
          <a:xfrm>
            <a:off x="0" y="1683540"/>
            <a:ext cx="12192000" cy="239282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73628"/>
            <a:ext cx="10515600" cy="5584371"/>
          </a:xfrm>
          <a:prstGeom prst="rect">
            <a:avLst/>
          </a:prstGeom>
        </p:spPr>
        <p:txBody>
          <a:bodyPr>
            <a:normAutofit/>
          </a:bodyPr>
          <a:lstStyle/>
          <a:p>
            <a:pPr marL="0" indent="0" algn="ctr">
              <a:lnSpc>
                <a:spcPct val="100000"/>
              </a:lnSpc>
              <a:spcBef>
                <a:spcPts val="1400"/>
              </a:spcBef>
              <a:buNone/>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success rate trending positively on a yearly basis since 2013</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19D28EAC-2935-816F-3EC9-7AC31C0B3093}"/>
              </a:ext>
            </a:extLst>
          </p:cNvPr>
          <p:cNvPicPr>
            <a:picLocks noChangeAspect="1"/>
          </p:cNvPicPr>
          <p:nvPr/>
        </p:nvPicPr>
        <p:blipFill>
          <a:blip r:embed="rId3"/>
          <a:stretch>
            <a:fillRect/>
          </a:stretch>
        </p:blipFill>
        <p:spPr>
          <a:xfrm>
            <a:off x="3095625" y="1647825"/>
            <a:ext cx="6000750" cy="447675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Find the names of the unique launch sites</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D55B373-03EB-A31C-EB42-D82E96257602}"/>
              </a:ext>
            </a:extLst>
          </p:cNvPr>
          <p:cNvPicPr>
            <a:picLocks noChangeAspect="1"/>
          </p:cNvPicPr>
          <p:nvPr/>
        </p:nvPicPr>
        <p:blipFill>
          <a:blip r:embed="rId3"/>
          <a:stretch>
            <a:fillRect/>
          </a:stretch>
        </p:blipFill>
        <p:spPr>
          <a:xfrm>
            <a:off x="3195766" y="2386765"/>
            <a:ext cx="5664088" cy="338855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Find 5 records where launch sites begin with `CCA`</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All 5 launches resulted in a successful Mission Outcome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CF3EAB8-B705-93CB-7C79-A638217F443A}"/>
              </a:ext>
            </a:extLst>
          </p:cNvPr>
          <p:cNvPicPr>
            <a:picLocks noChangeAspect="1"/>
          </p:cNvPicPr>
          <p:nvPr/>
        </p:nvPicPr>
        <p:blipFill>
          <a:blip r:embed="rId3"/>
          <a:stretch>
            <a:fillRect/>
          </a:stretch>
        </p:blipFill>
        <p:spPr>
          <a:xfrm>
            <a:off x="0" y="2200823"/>
            <a:ext cx="12192000" cy="245635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Calculate the total payload carried by boosters from NASA</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45,596 KG, total</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CD688E6C-E71A-CA8E-BFF9-26E617B4EBE6}"/>
              </a:ext>
            </a:extLst>
          </p:cNvPr>
          <p:cNvPicPr>
            <a:picLocks noChangeAspect="1"/>
          </p:cNvPicPr>
          <p:nvPr/>
        </p:nvPicPr>
        <p:blipFill>
          <a:blip r:embed="rId3"/>
          <a:stretch>
            <a:fillRect/>
          </a:stretch>
        </p:blipFill>
        <p:spPr>
          <a:xfrm>
            <a:off x="1790099" y="2495419"/>
            <a:ext cx="8611802" cy="186716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lnSpcReduction="10000"/>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Calculate the average payload mass carried by booster version F9 v1.1</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646E979F-428E-2D0F-B9B1-19EB6C6ACB28}"/>
              </a:ext>
            </a:extLst>
          </p:cNvPr>
          <p:cNvPicPr>
            <a:picLocks noChangeAspect="1"/>
          </p:cNvPicPr>
          <p:nvPr/>
        </p:nvPicPr>
        <p:blipFill>
          <a:blip r:embed="rId3"/>
          <a:stretch>
            <a:fillRect/>
          </a:stretch>
        </p:blipFill>
        <p:spPr>
          <a:xfrm>
            <a:off x="1694836" y="2500183"/>
            <a:ext cx="8802328" cy="18576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Find the dates of the first successful landing outcome on ground pad</a:t>
            </a: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dirty="0">
                <a:solidFill>
                  <a:schemeClr val="accent3">
                    <a:lumMod val="25000"/>
                  </a:schemeClr>
                </a:solidFill>
                <a:latin typeface="Abadi"/>
              </a:rPr>
              <a:t>2015 12 22, more than 5 years after the first Falcon 9 launch on 2010 06 04</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536C527-BCB2-67F5-BCC3-28E47C3FDCB5}"/>
              </a:ext>
            </a:extLst>
          </p:cNvPr>
          <p:cNvPicPr>
            <a:picLocks noChangeAspect="1"/>
          </p:cNvPicPr>
          <p:nvPr/>
        </p:nvPicPr>
        <p:blipFill>
          <a:blip r:embed="rId3"/>
          <a:stretch>
            <a:fillRect/>
          </a:stretch>
        </p:blipFill>
        <p:spPr>
          <a:xfrm>
            <a:off x="1080387" y="2481130"/>
            <a:ext cx="10031225" cy="189574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4514"/>
            <a:ext cx="9745589" cy="5573485"/>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4F2B9D3-8AA2-792C-C0B5-4B4540908DAB}"/>
              </a:ext>
            </a:extLst>
          </p:cNvPr>
          <p:cNvPicPr>
            <a:picLocks noChangeAspect="1"/>
          </p:cNvPicPr>
          <p:nvPr/>
        </p:nvPicPr>
        <p:blipFill>
          <a:blip r:embed="rId3"/>
          <a:stretch>
            <a:fillRect/>
          </a:stretch>
        </p:blipFill>
        <p:spPr>
          <a:xfrm>
            <a:off x="0" y="2774926"/>
            <a:ext cx="12192000" cy="2592659"/>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rocket launching from a launch pad&#10;&#10;Description automatically generated">
            <a:extLst>
              <a:ext uri="{FF2B5EF4-FFF2-40B4-BE49-F238E27FC236}">
                <a16:creationId xmlns:a16="http://schemas.microsoft.com/office/drawing/2014/main" id="{E90E0D15-831D-F8D7-EE39-340E8EC4C204}"/>
              </a:ext>
            </a:extLst>
          </p:cNvPr>
          <p:cNvPicPr>
            <a:picLocks noChangeAspect="1"/>
          </p:cNvPicPr>
          <p:nvPr/>
        </p:nvPicPr>
        <p:blipFill>
          <a:blip r:embed="rId2">
            <a:extLst>
              <a:ext uri="{837473B0-CC2E-450A-ABE3-18F120FF3D39}">
                <a1611:picAttrSrcUrl xmlns:a1611="http://schemas.microsoft.com/office/drawing/2016/11/main" r:id="rId3"/>
              </a:ext>
            </a:extLst>
          </a:blip>
          <a:srcRect r="5882" b="-1"/>
          <a:stretch/>
        </p:blipFill>
        <p:spPr>
          <a:xfrm>
            <a:off x="2522356" y="1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Executive Summary</a:t>
            </a:r>
          </a:p>
        </p:txBody>
      </p:sp>
      <p:sp>
        <p:nvSpPr>
          <p:cNvPr id="2" name="TextBox 1">
            <a:extLst>
              <a:ext uri="{FF2B5EF4-FFF2-40B4-BE49-F238E27FC236}">
                <a16:creationId xmlns:a16="http://schemas.microsoft.com/office/drawing/2014/main" id="{9475C08A-F91A-05AF-48A6-0854B0A77A1E}"/>
              </a:ext>
            </a:extLst>
          </p:cNvPr>
          <p:cNvSpPr txBox="1"/>
          <p:nvPr/>
        </p:nvSpPr>
        <p:spPr>
          <a:xfrm>
            <a:off x="838196" y="1900801"/>
            <a:ext cx="5095243" cy="3742762"/>
          </a:xfrm>
          <a:prstGeom prst="rect">
            <a:avLst/>
          </a:prstGeom>
        </p:spPr>
        <p:txBody>
          <a:bodyPr vert="horz" lIns="91440" tIns="45720" rIns="91440" bIns="45720" rtlCol="0">
            <a:noAutofit/>
          </a:bodyPr>
          <a:lstStyle/>
          <a:p>
            <a:pPr>
              <a:lnSpc>
                <a:spcPct val="90000"/>
              </a:lnSpc>
              <a:spcBef>
                <a:spcPct val="0"/>
              </a:spcBef>
              <a:spcAft>
                <a:spcPts val="600"/>
              </a:spcAft>
            </a:pPr>
            <a:r>
              <a:rPr lang="en-US" sz="1600" dirty="0" err="1">
                <a:latin typeface="Abadi" panose="020B0604020104020204" pitchFamily="34" charset="0"/>
              </a:rPr>
              <a:t>SpaceY</a:t>
            </a:r>
            <a:r>
              <a:rPr lang="en-US" sz="1600" dirty="0">
                <a:latin typeface="Abadi" panose="020B0604020104020204" pitchFamily="34" charset="0"/>
              </a:rPr>
              <a:t> is a new commercial rocket launch provider who wants to bid against SpaceX.</a:t>
            </a:r>
          </a:p>
          <a:p>
            <a:pPr>
              <a:lnSpc>
                <a:spcPct val="90000"/>
              </a:lnSpc>
              <a:spcBef>
                <a:spcPct val="0"/>
              </a:spcBef>
              <a:spcAft>
                <a:spcPts val="600"/>
              </a:spcAft>
            </a:pPr>
            <a:r>
              <a:rPr lang="en-US" sz="1600" dirty="0">
                <a:latin typeface="Abadi" panose="020B0604020104020204" pitchFamily="34" charset="0"/>
              </a:rPr>
              <a:t>• SpaceX advertises launch services starting at $62 million for stage rocket booster, so that it can be reused.</a:t>
            </a:r>
          </a:p>
          <a:p>
            <a:pPr>
              <a:lnSpc>
                <a:spcPct val="90000"/>
              </a:lnSpc>
              <a:spcBef>
                <a:spcPct val="0"/>
              </a:spcBef>
              <a:spcAft>
                <a:spcPts val="600"/>
              </a:spcAft>
            </a:pPr>
            <a:r>
              <a:rPr lang="en-US" sz="1600" dirty="0">
                <a:latin typeface="Abadi" panose="020B0604020104020204" pitchFamily="34" charset="0"/>
              </a:rPr>
              <a:t>• SpaceX public statements  missions that allow some fuel to be reserved for landing the 1st indicate a 1st stage Falcon 9 booster to cost upwards of $15 million to build without including R&amp;D cost recoupment or profit margin.</a:t>
            </a:r>
          </a:p>
          <a:p>
            <a:pPr>
              <a:lnSpc>
                <a:spcPct val="90000"/>
              </a:lnSpc>
              <a:spcBef>
                <a:spcPct val="0"/>
              </a:spcBef>
              <a:spcAft>
                <a:spcPts val="600"/>
              </a:spcAft>
            </a:pPr>
            <a:r>
              <a:rPr lang="en-US" sz="1600" dirty="0">
                <a:latin typeface="Abadi" panose="020B0604020104020204" pitchFamily="34" charset="0"/>
              </a:rPr>
              <a:t>• Given mission parameters such as payload mass and desired orbit, the models produced in this report were able to predict the first stage rocket booster landing successfully with an accuracy level of 83.3%.</a:t>
            </a:r>
          </a:p>
          <a:p>
            <a:pPr>
              <a:lnSpc>
                <a:spcPct val="90000"/>
              </a:lnSpc>
              <a:spcBef>
                <a:spcPct val="0"/>
              </a:spcBef>
              <a:spcAft>
                <a:spcPts val="600"/>
              </a:spcAft>
            </a:pPr>
            <a:r>
              <a:rPr lang="en-US" sz="1600" dirty="0">
                <a:latin typeface="Abadi" panose="020B0604020104020204" pitchFamily="34" charset="0"/>
              </a:rPr>
              <a:t>• As a result, </a:t>
            </a:r>
            <a:r>
              <a:rPr lang="en-US" sz="1600" dirty="0" err="1">
                <a:latin typeface="Abadi" panose="020B0604020104020204" pitchFamily="34" charset="0"/>
              </a:rPr>
              <a:t>SpaceY</a:t>
            </a:r>
            <a:r>
              <a:rPr lang="en-US" sz="1600" dirty="0">
                <a:latin typeface="Abadi" panose="020B0604020104020204" pitchFamily="34" charset="0"/>
              </a:rPr>
              <a:t> will be able to make more informed bids against SpaceX by using 1st stage landing predictions as a proxy for the cost of a launch.</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3</a:t>
            </a:fld>
            <a:endParaRPr lang="en-US" sz="1200">
              <a:solidFill>
                <a:srgbClr val="FFFFFF"/>
              </a:solidFill>
              <a:latin typeface="Calibri" panose="020F0502020204030204"/>
            </a:endParaRPr>
          </a:p>
        </p:txBody>
      </p:sp>
      <p:sp>
        <p:nvSpPr>
          <p:cNvPr id="9" name="TextBox 8">
            <a:extLst>
              <a:ext uri="{FF2B5EF4-FFF2-40B4-BE49-F238E27FC236}">
                <a16:creationId xmlns:a16="http://schemas.microsoft.com/office/drawing/2014/main" id="{1E3D747A-75C9-E06F-2F8E-133DAFCA4E66}"/>
              </a:ext>
            </a:extLst>
          </p:cNvPr>
          <p:cNvSpPr txBox="1"/>
          <p:nvPr/>
        </p:nvSpPr>
        <p:spPr>
          <a:xfrm>
            <a:off x="9872132" y="6657945"/>
            <a:ext cx="2319866" cy="200055"/>
          </a:xfrm>
          <a:prstGeom prst="rect">
            <a:avLst/>
          </a:prstGeom>
          <a:solidFill>
            <a:srgbClr val="000000"/>
          </a:solidFill>
        </p:spPr>
        <p:txBody>
          <a:bodyPr wrap="none" rtlCol="0">
            <a:spAutoFit/>
          </a:bodyPr>
          <a:lstStyle/>
          <a:p>
            <a:pPr algn="r">
              <a:spcAft>
                <a:spcPts val="600"/>
              </a:spcAft>
            </a:pPr>
            <a:r>
              <a:rPr lang="it-IT" sz="700">
                <a:solidFill>
                  <a:srgbClr val="FFFFFF"/>
                </a:solidFill>
                <a:hlinkClick r:id="rId3" tooltip="https://www.flickr.com/photos/spacex/40126461411/in/photostream/">
                  <a:extLst>
                    <a:ext uri="{A12FA001-AC4F-418D-AE19-62706E023703}">
                      <ahyp:hlinkClr xmlns:ahyp="http://schemas.microsoft.com/office/drawing/2018/hyperlinkcolor" val="tx"/>
                    </a:ext>
                  </a:extLst>
                </a:hlinkClick>
              </a:rPr>
              <a:t>This Photo</a:t>
            </a:r>
            <a:r>
              <a:rPr lang="it-IT" sz="700">
                <a:solidFill>
                  <a:srgbClr val="FFFFFF"/>
                </a:solidFill>
              </a:rPr>
              <a:t> by Unknown Author is licensed under </a:t>
            </a:r>
            <a:r>
              <a:rPr lang="it-IT"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it-IT" sz="700">
              <a:solidFill>
                <a:srgbClr val="FFFFFF"/>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Calculate the total number of successful and failure mission outcomes</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4BC8EEC-B261-6827-5568-A47FACC99079}"/>
              </a:ext>
            </a:extLst>
          </p:cNvPr>
          <p:cNvPicPr>
            <a:picLocks noChangeAspect="1"/>
          </p:cNvPicPr>
          <p:nvPr/>
        </p:nvPicPr>
        <p:blipFill>
          <a:blip r:embed="rId3"/>
          <a:stretch>
            <a:fillRect/>
          </a:stretch>
        </p:blipFill>
        <p:spPr>
          <a:xfrm>
            <a:off x="37254" y="2929582"/>
            <a:ext cx="12117491" cy="214342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515601" cy="5032375"/>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a:t>
            </a: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73D5144-6416-20C9-7E0D-27B22F7E4B75}"/>
              </a:ext>
            </a:extLst>
          </p:cNvPr>
          <p:cNvPicPr>
            <a:picLocks noChangeAspect="1"/>
          </p:cNvPicPr>
          <p:nvPr/>
        </p:nvPicPr>
        <p:blipFill>
          <a:blip r:embed="rId3"/>
          <a:stretch>
            <a:fillRect/>
          </a:stretch>
        </p:blipFill>
        <p:spPr>
          <a:xfrm>
            <a:off x="952500" y="2554714"/>
            <a:ext cx="10287000" cy="376463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62744"/>
            <a:ext cx="10790619" cy="5595256"/>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dirty="0">
                <a:solidFill>
                  <a:schemeClr val="accent3">
                    <a:lumMod val="25000"/>
                  </a:schemeClr>
                </a:solidFill>
                <a:latin typeface="Abadi"/>
              </a:rPr>
              <a:t>Resulting query haven’t results</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AB0ABE29-836E-9A24-C43F-9195375B4A35}"/>
              </a:ext>
            </a:extLst>
          </p:cNvPr>
          <p:cNvPicPr>
            <a:picLocks noChangeAspect="1"/>
          </p:cNvPicPr>
          <p:nvPr/>
        </p:nvPicPr>
        <p:blipFill>
          <a:blip r:embed="rId3"/>
          <a:stretch>
            <a:fillRect/>
          </a:stretch>
        </p:blipFill>
        <p:spPr>
          <a:xfrm>
            <a:off x="1094677" y="2202027"/>
            <a:ext cx="10002646" cy="330563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4514"/>
            <a:ext cx="10605561" cy="5573486"/>
          </a:xfrm>
          <a:prstGeom prst="rect">
            <a:avLst/>
          </a:prstGeom>
        </p:spPr>
        <p:txBody>
          <a:bodyPr lIns="91440" tIns="45720" rIns="91440" bIns="45720" anchor="t"/>
          <a:lstStyle/>
          <a:p>
            <a:pPr marL="0" indent="0" algn="ctr">
              <a:lnSpc>
                <a:spcPct val="100000"/>
              </a:lnSpc>
              <a:spcBef>
                <a:spcPts val="1400"/>
              </a:spcBef>
              <a:buNone/>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FC5E2DA-DB76-94EA-BF2B-E6E3DB5F520E}"/>
              </a:ext>
            </a:extLst>
          </p:cNvPr>
          <p:cNvPicPr>
            <a:picLocks noChangeAspect="1"/>
          </p:cNvPicPr>
          <p:nvPr/>
        </p:nvPicPr>
        <p:blipFill>
          <a:blip r:embed="rId3"/>
          <a:stretch>
            <a:fillRect/>
          </a:stretch>
        </p:blipFill>
        <p:spPr>
          <a:xfrm>
            <a:off x="2309284" y="2056438"/>
            <a:ext cx="7573432" cy="40296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71E56E-40B3-33B2-3A0C-C30CE816D7C8}"/>
              </a:ext>
            </a:extLst>
          </p:cNvPr>
          <p:cNvPicPr>
            <a:picLocks noChangeAspect="1"/>
          </p:cNvPicPr>
          <p:nvPr/>
        </p:nvPicPr>
        <p:blipFill>
          <a:blip r:embed="rId3"/>
          <a:stretch>
            <a:fillRect/>
          </a:stretch>
        </p:blipFill>
        <p:spPr>
          <a:xfrm>
            <a:off x="1654628" y="1634287"/>
            <a:ext cx="8882743" cy="450620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54628" y="1634287"/>
            <a:ext cx="8860971" cy="5223713"/>
          </a:xfrm>
          <a:prstGeom prst="rect">
            <a:avLst/>
          </a:prstGeom>
        </p:spPr>
        <p:txBody>
          <a:bodyPr lIns="91440" tIns="45720" rIns="91440" bIns="45720" anchor="t">
            <a:normAutofit fontScale="70000" lnSpcReduction="20000"/>
          </a:bodyPr>
          <a:lstStyle/>
          <a:p>
            <a:pPr marL="0" indent="0" algn="ctr">
              <a:lnSpc>
                <a:spcPct val="100000"/>
              </a:lnSpc>
              <a:spcBef>
                <a:spcPts val="1400"/>
              </a:spcBef>
              <a:buNone/>
            </a:pPr>
            <a:r>
              <a:rPr lang="en-US" sz="2200" dirty="0">
                <a:solidFill>
                  <a:schemeClr val="accent3">
                    <a:lumMod val="25000"/>
                  </a:schemeClr>
                </a:solidFill>
                <a:latin typeface="Abadi"/>
              </a:rPr>
              <a:t>Visualizing the launch sites on a map highlights the importance of launch site proximity to the coast and equator</a:t>
            </a: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r>
              <a:rPr lang="en-US" sz="2200" dirty="0">
                <a:solidFill>
                  <a:schemeClr val="accent3">
                    <a:lumMod val="25000"/>
                  </a:schemeClr>
                </a:solidFill>
                <a:latin typeface="Abadi"/>
              </a:rPr>
              <a:t>https://github.com/michelebarbella/Applied-Data-Science-Capstone/blob/main/lab_jupyter_launch_site_location.ipynb</a:t>
            </a: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sz="2200" dirty="0">
              <a:solidFill>
                <a:schemeClr val="accent3">
                  <a:lumMod val="25000"/>
                </a:schemeClr>
              </a:solidFill>
              <a:latin typeface="Abadi"/>
            </a:endParaRPr>
          </a:p>
          <a:p>
            <a:pPr marL="0" indent="0" algn="ctr">
              <a:lnSpc>
                <a:spcPct val="100000"/>
              </a:lnSpc>
              <a:spcBef>
                <a:spcPts val="1400"/>
              </a:spcBef>
              <a:buNone/>
            </a:pPr>
            <a:endParaRPr lang="en-US" dirty="0"/>
          </a:p>
          <a:p>
            <a:pPr marL="0" indent="0" algn="ctr">
              <a:lnSpc>
                <a:spcPct val="100000"/>
              </a:lnSpc>
              <a:spcBef>
                <a:spcPts val="1400"/>
              </a:spcBef>
              <a:buNone/>
            </a:pPr>
            <a:endParaRPr lang="en-US" dirty="0"/>
          </a:p>
          <a:p>
            <a:pPr marL="0" indent="0" algn="ctr">
              <a:lnSpc>
                <a:spcPct val="100000"/>
              </a:lnSpc>
              <a:spcBef>
                <a:spcPts val="1400"/>
              </a:spcBef>
              <a:buNone/>
            </a:pPr>
            <a:endParaRPr lang="en-US" dirty="0"/>
          </a:p>
          <a:p>
            <a:pPr marL="0" indent="0" algn="ctr">
              <a:lnSpc>
                <a:spcPct val="100000"/>
              </a:lnSpc>
              <a:spcBef>
                <a:spcPts val="1400"/>
              </a:spcBef>
              <a:buNone/>
            </a:pPr>
            <a:endParaRPr lang="en-US" dirty="0"/>
          </a:p>
          <a:p>
            <a:pPr marL="0" indent="0" algn="ctr">
              <a:lnSpc>
                <a:spcPct val="100000"/>
              </a:lnSpc>
              <a:spcBef>
                <a:spcPts val="1400"/>
              </a:spcBef>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Proximities Analysis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34ABC8-589D-6A78-933B-B657E8517BDC}"/>
              </a:ext>
            </a:extLst>
          </p:cNvPr>
          <p:cNvPicPr>
            <a:picLocks noChangeAspect="1"/>
          </p:cNvPicPr>
          <p:nvPr/>
        </p:nvPicPr>
        <p:blipFill>
          <a:blip r:embed="rId3"/>
          <a:stretch>
            <a:fillRect/>
          </a:stretch>
        </p:blipFill>
        <p:spPr>
          <a:xfrm>
            <a:off x="1187447" y="1322981"/>
            <a:ext cx="9817105" cy="553501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222220" y="1322981"/>
            <a:ext cx="9611182" cy="5535019"/>
          </a:xfrm>
          <a:prstGeom prst="rect">
            <a:avLst/>
          </a:prstGeom>
        </p:spPr>
        <p:txBody>
          <a:bodyPr lIns="91440" tIns="45720" rIns="91440" bIns="45720" anchor="t">
            <a:normAutofit/>
          </a:bodyPr>
          <a:lstStyle/>
          <a:p>
            <a:pPr marL="0" indent="0" algn="ctr">
              <a:spcBef>
                <a:spcPts val="1400"/>
              </a:spcBef>
              <a:buNone/>
            </a:pPr>
            <a:r>
              <a:rPr lang="en-US" sz="2000" dirty="0">
                <a:solidFill>
                  <a:schemeClr val="accent3">
                    <a:lumMod val="25000"/>
                  </a:schemeClr>
                </a:solidFill>
              </a:rPr>
              <a:t>Visualizing the booster landing outcomes for each launch site highlights which launch sites have relatively high success rates, namely CCAFS SLC-40</a:t>
            </a:r>
          </a:p>
          <a:p>
            <a:pPr marL="0" indent="0" algn="ctr">
              <a:spcBef>
                <a:spcPts val="1400"/>
              </a:spcBef>
              <a:buNone/>
            </a:pPr>
            <a:endParaRPr lang="en-US" sz="2000" dirty="0">
              <a:solidFill>
                <a:schemeClr val="accent3">
                  <a:lumMod val="25000"/>
                </a:schemeClr>
              </a:solidFill>
            </a:endParaRPr>
          </a:p>
          <a:p>
            <a:pPr marL="0" indent="0" algn="ctr">
              <a:spcBef>
                <a:spcPts val="1400"/>
              </a:spcBef>
              <a:buNone/>
            </a:pPr>
            <a:endParaRPr lang="en-US" sz="2000" dirty="0">
              <a:solidFill>
                <a:schemeClr val="accent3">
                  <a:lumMod val="25000"/>
                </a:schemeClr>
              </a:solidFill>
            </a:endParaRPr>
          </a:p>
          <a:p>
            <a:pPr marL="0" indent="0" algn="ctr">
              <a:spcBef>
                <a:spcPts val="1400"/>
              </a:spcBef>
              <a:buNone/>
            </a:pPr>
            <a:endParaRPr lang="en-US" sz="2000" dirty="0">
              <a:solidFill>
                <a:schemeClr val="accent3">
                  <a:lumMod val="25000"/>
                </a:schemeClr>
              </a:solidFill>
            </a:endParaRPr>
          </a:p>
          <a:p>
            <a:pPr marL="0" indent="0" algn="ctr">
              <a:spcBef>
                <a:spcPts val="1400"/>
              </a:spcBef>
              <a:buNone/>
            </a:pPr>
            <a:endParaRPr lang="en-US" sz="2000" dirty="0">
              <a:solidFill>
                <a:schemeClr val="accent3">
                  <a:lumMod val="25000"/>
                </a:schemeClr>
              </a:solidFill>
            </a:endParaRPr>
          </a:p>
          <a:p>
            <a:pPr marL="0" indent="0" algn="ctr">
              <a:spcBef>
                <a:spcPts val="1400"/>
              </a:spcBef>
              <a:buNone/>
            </a:pPr>
            <a:endParaRPr lang="en-US" sz="2000" dirty="0">
              <a:solidFill>
                <a:schemeClr val="accent3">
                  <a:lumMod val="25000"/>
                </a:schemeClr>
              </a:solidFill>
            </a:endParaRPr>
          </a:p>
          <a:p>
            <a:pPr marL="0" indent="0" algn="ctr">
              <a:spcBef>
                <a:spcPts val="1400"/>
              </a:spcBef>
              <a:buNone/>
            </a:pPr>
            <a:endParaRPr lang="en-US" sz="2000" dirty="0">
              <a:solidFill>
                <a:schemeClr val="accent3">
                  <a:lumMod val="25000"/>
                </a:schemeClr>
              </a:solidFill>
            </a:endParaRPr>
          </a:p>
          <a:p>
            <a:pPr marL="0" indent="0" algn="ctr">
              <a:spcBef>
                <a:spcPts val="1400"/>
              </a:spcBef>
              <a:buNone/>
            </a:pPr>
            <a:endParaRPr lang="en-US" sz="2000" dirty="0">
              <a:solidFill>
                <a:schemeClr val="accent3">
                  <a:lumMod val="25000"/>
                </a:schemeClr>
              </a:solidFill>
            </a:endParaRPr>
          </a:p>
          <a:p>
            <a:pPr marL="0" indent="0" algn="ctr">
              <a:spcBef>
                <a:spcPts val="1400"/>
              </a:spcBef>
              <a:buNone/>
            </a:pPr>
            <a:endParaRPr lang="en-US" sz="2000" dirty="0">
              <a:solidFill>
                <a:schemeClr val="accent3">
                  <a:lumMod val="25000"/>
                </a:schemeClr>
              </a:solidFill>
            </a:endParaRPr>
          </a:p>
          <a:p>
            <a:pPr marL="0" indent="0" algn="ctr">
              <a:spcBef>
                <a:spcPts val="1400"/>
              </a:spcBef>
              <a:buNone/>
            </a:pPr>
            <a:endParaRPr lang="en-US" sz="2000" dirty="0">
              <a:solidFill>
                <a:schemeClr val="accent3">
                  <a:lumMod val="25000"/>
                </a:schemeClr>
              </a:solidFill>
            </a:endParaRPr>
          </a:p>
          <a:p>
            <a:pPr marL="0" indent="0" algn="ctr">
              <a:spcBef>
                <a:spcPts val="1400"/>
              </a:spcBef>
              <a:buNone/>
            </a:pPr>
            <a:r>
              <a:rPr lang="en-US" sz="2000" dirty="0">
                <a:solidFill>
                  <a:schemeClr val="accent3">
                    <a:lumMod val="25000"/>
                  </a:schemeClr>
                </a:solidFill>
              </a:rPr>
              <a:t>https://github.com/michelebarbella/Applied-Data-Science-Capstone/blob/main/lab_jupyter_launch_site_location.ipynb</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Proximities Analysis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10AEAC-B50B-006F-94EA-B47DB76E2614}"/>
              </a:ext>
            </a:extLst>
          </p:cNvPr>
          <p:cNvPicPr>
            <a:picLocks noChangeAspect="1"/>
          </p:cNvPicPr>
          <p:nvPr/>
        </p:nvPicPr>
        <p:blipFill>
          <a:blip r:embed="rId3"/>
          <a:stretch>
            <a:fillRect/>
          </a:stretch>
        </p:blipFill>
        <p:spPr>
          <a:xfrm>
            <a:off x="632650" y="1148858"/>
            <a:ext cx="10926700" cy="507753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89010" y="4778830"/>
            <a:ext cx="10789340" cy="1286618"/>
          </a:xfrm>
          <a:prstGeom prst="rect">
            <a:avLst/>
          </a:prstGeom>
        </p:spPr>
        <p:txBody>
          <a:bodyPr lIns="91440" tIns="45720" rIns="91440" bIns="45720" anchor="t">
            <a:normAutofit/>
          </a:bodyPr>
          <a:lstStyle/>
          <a:p>
            <a:pPr marL="0" indent="0" algn="ctr">
              <a:lnSpc>
                <a:spcPct val="100000"/>
              </a:lnSpc>
              <a:spcBef>
                <a:spcPts val="1400"/>
              </a:spcBef>
              <a:buNone/>
            </a:pPr>
            <a:r>
              <a:rPr lang="en-US" sz="2000" dirty="0">
                <a:solidFill>
                  <a:schemeClr val="accent3">
                    <a:lumMod val="25000"/>
                  </a:schemeClr>
                </a:solidFill>
                <a:latin typeface="Abadi"/>
              </a:rPr>
              <a:t>Coastline is far about 900 meters and there are 3 parking in the proximities</a:t>
            </a:r>
          </a:p>
          <a:p>
            <a:pPr marL="0" indent="0" algn="ctr">
              <a:lnSpc>
                <a:spcPct val="100000"/>
              </a:lnSpc>
              <a:spcBef>
                <a:spcPts val="1400"/>
              </a:spcBef>
              <a:buNone/>
            </a:pPr>
            <a:r>
              <a:rPr lang="en-US" sz="2000" dirty="0">
                <a:solidFill>
                  <a:schemeClr val="accent3">
                    <a:lumMod val="25000"/>
                  </a:schemeClr>
                </a:solidFill>
                <a:latin typeface="Abadi"/>
              </a:rPr>
              <a:t>https://github.com/michelebarbella/Applied-Data-Science-Capstone/blob/main/lab_jupyter_launch_site_location.ipynb</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Proximities Analysis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launch sites</a:t>
            </a:r>
          </a:p>
        </p:txBody>
      </p:sp>
      <p:pic>
        <p:nvPicPr>
          <p:cNvPr id="5" name="Picture 4">
            <a:extLst>
              <a:ext uri="{FF2B5EF4-FFF2-40B4-BE49-F238E27FC236}">
                <a16:creationId xmlns:a16="http://schemas.microsoft.com/office/drawing/2014/main" id="{D30CEB24-6CF4-F284-6373-18EA819588D1}"/>
              </a:ext>
            </a:extLst>
          </p:cNvPr>
          <p:cNvPicPr>
            <a:picLocks noChangeAspect="1"/>
          </p:cNvPicPr>
          <p:nvPr/>
        </p:nvPicPr>
        <p:blipFill>
          <a:blip r:embed="rId3"/>
          <a:stretch>
            <a:fillRect/>
          </a:stretch>
        </p:blipFill>
        <p:spPr>
          <a:xfrm>
            <a:off x="3322224" y="1360876"/>
            <a:ext cx="5547549" cy="4987771"/>
          </a:xfrm>
          <a:prstGeom prst="rect">
            <a:avLst/>
          </a:prstGeom>
        </p:spPr>
      </p:pic>
      <p:sp>
        <p:nvSpPr>
          <p:cNvPr id="10" name="TextBox 9">
            <a:extLst>
              <a:ext uri="{FF2B5EF4-FFF2-40B4-BE49-F238E27FC236}">
                <a16:creationId xmlns:a16="http://schemas.microsoft.com/office/drawing/2014/main" id="{8E7AA20E-F599-EC7C-0B81-CF581892AB8A}"/>
              </a:ext>
            </a:extLst>
          </p:cNvPr>
          <p:cNvSpPr txBox="1"/>
          <p:nvPr/>
        </p:nvSpPr>
        <p:spPr>
          <a:xfrm>
            <a:off x="1" y="6348647"/>
            <a:ext cx="12192000" cy="400110"/>
          </a:xfrm>
          <a:prstGeom prst="rect">
            <a:avLst/>
          </a:prstGeom>
          <a:noFill/>
        </p:spPr>
        <p:txBody>
          <a:bodyPr wrap="square" rtlCol="0">
            <a:spAutoFit/>
          </a:bodyPr>
          <a:lstStyle/>
          <a:p>
            <a:pPr algn="ctr"/>
            <a:r>
              <a:rPr lang="it-IT" sz="2000" dirty="0">
                <a:latin typeface="Abadi" panose="020B0604020104020204" pitchFamily="34" charset="0"/>
              </a:rPr>
              <a:t>KSC LC-39 A has the highest booster landing success rate, while CCAFS SLC-40 the worst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4233064" cy="37979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1600" dirty="0">
                <a:solidFill>
                  <a:schemeClr val="accent3">
                    <a:lumMod val="25000"/>
                  </a:schemeClr>
                </a:solidFill>
                <a:latin typeface="Abadi" panose="020B0604020104020204" pitchFamily="34" charset="0"/>
              </a:rPr>
              <a:t>This report has been prepared as part of the Applied Data Science Capstone course.</a:t>
            </a:r>
          </a:p>
          <a:p>
            <a:pPr marL="0" indent="0">
              <a:spcBef>
                <a:spcPts val="1400"/>
              </a:spcBef>
              <a:buNone/>
            </a:pPr>
            <a:r>
              <a:rPr lang="en-US" sz="1600" dirty="0">
                <a:solidFill>
                  <a:schemeClr val="accent3">
                    <a:lumMod val="25000"/>
                  </a:schemeClr>
                </a:solidFill>
                <a:latin typeface="Abadi" panose="020B0604020104020204" pitchFamily="34" charset="0"/>
              </a:rPr>
              <a:t>• In this capstone, I take the role of a data scientist working for a new rocket company called </a:t>
            </a:r>
            <a:r>
              <a:rPr lang="en-US" sz="1600" dirty="0" err="1">
                <a:solidFill>
                  <a:schemeClr val="accent3">
                    <a:lumMod val="25000"/>
                  </a:schemeClr>
                </a:solidFill>
                <a:latin typeface="Abadi" panose="020B0604020104020204" pitchFamily="34" charset="0"/>
              </a:rPr>
              <a:t>SpaceY</a:t>
            </a:r>
            <a:r>
              <a:rPr lang="en-US" sz="1600" dirty="0">
                <a:solidFill>
                  <a:schemeClr val="accent3">
                    <a:lumMod val="25000"/>
                  </a:schemeClr>
                </a:solidFill>
                <a:latin typeface="Abadi" panose="020B0604020104020204" pitchFamily="34" charset="0"/>
              </a:rPr>
              <a:t>.</a:t>
            </a:r>
          </a:p>
          <a:p>
            <a:pPr marL="0" indent="0">
              <a:spcBef>
                <a:spcPts val="1400"/>
              </a:spcBef>
              <a:buNone/>
            </a:pPr>
            <a:r>
              <a:rPr lang="en-US" sz="1600" dirty="0">
                <a:solidFill>
                  <a:schemeClr val="accent3">
                    <a:lumMod val="25000"/>
                  </a:schemeClr>
                </a:solidFill>
                <a:latin typeface="Abadi" panose="020B0604020104020204" pitchFamily="34" charset="0"/>
              </a:rPr>
              <a:t>• With the help of the data science findings and models in this report, </a:t>
            </a:r>
            <a:r>
              <a:rPr lang="en-US" sz="1600" dirty="0" err="1">
                <a:solidFill>
                  <a:schemeClr val="accent3">
                    <a:lumMod val="25000"/>
                  </a:schemeClr>
                </a:solidFill>
                <a:latin typeface="Abadi" panose="020B0604020104020204" pitchFamily="34" charset="0"/>
              </a:rPr>
              <a:t>SpaceY</a:t>
            </a:r>
            <a:r>
              <a:rPr lang="en-US" sz="1600" dirty="0">
                <a:solidFill>
                  <a:schemeClr val="accent3">
                    <a:lumMod val="25000"/>
                  </a:schemeClr>
                </a:solidFill>
                <a:latin typeface="Abadi" panose="020B0604020104020204" pitchFamily="34" charset="0"/>
              </a:rPr>
              <a:t> will be able to make more informed bids against SpaceX for a rocket launch.</a:t>
            </a:r>
          </a:p>
        </p:txBody>
      </p:sp>
      <p:pic>
        <p:nvPicPr>
          <p:cNvPr id="3" name="Picture 2" descr="A blue and white striped logo&#10;&#10;Description automatically generated">
            <a:extLst>
              <a:ext uri="{FF2B5EF4-FFF2-40B4-BE49-F238E27FC236}">
                <a16:creationId xmlns:a16="http://schemas.microsoft.com/office/drawing/2014/main" id="{663918ED-92AC-5482-5534-72F24395213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60090" y="2411127"/>
            <a:ext cx="6098092" cy="2889902"/>
          </a:xfrm>
          <a:prstGeom prst="rect">
            <a:avLst/>
          </a:prstGeom>
        </p:spPr>
      </p:pic>
      <p:sp>
        <p:nvSpPr>
          <p:cNvPr id="6" name="TextBox 5">
            <a:extLst>
              <a:ext uri="{FF2B5EF4-FFF2-40B4-BE49-F238E27FC236}">
                <a16:creationId xmlns:a16="http://schemas.microsoft.com/office/drawing/2014/main" id="{C325337D-D841-750C-8AC4-F82AFF517BB6}"/>
              </a:ext>
            </a:extLst>
          </p:cNvPr>
          <p:cNvSpPr txBox="1"/>
          <p:nvPr/>
        </p:nvSpPr>
        <p:spPr>
          <a:xfrm>
            <a:off x="4615542" y="5346749"/>
            <a:ext cx="7119257" cy="230832"/>
          </a:xfrm>
          <a:prstGeom prst="rect">
            <a:avLst/>
          </a:prstGeom>
          <a:noFill/>
        </p:spPr>
        <p:txBody>
          <a:bodyPr wrap="square" rtlCol="0">
            <a:spAutoFit/>
          </a:bodyPr>
          <a:lstStyle/>
          <a:p>
            <a:r>
              <a:rPr lang="it-IT" sz="900">
                <a:hlinkClick r:id="rId4" tooltip="https://energy.acm.org/conferences/eenergy/2019/registration.php"/>
              </a:rPr>
              <a:t>This Photo</a:t>
            </a:r>
            <a:r>
              <a:rPr lang="it-IT" sz="900"/>
              <a:t> by Unknown Author is licensed under </a:t>
            </a:r>
            <a:r>
              <a:rPr lang="it-IT" sz="900">
                <a:hlinkClick r:id="rId5" tooltip="https://creativecommons.org/licenses/by-nc-sa/3.0/"/>
              </a:rPr>
              <a:t>CC BY-SA-NC</a:t>
            </a:r>
            <a:endParaRPr lang="it-IT" sz="900"/>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KSC LC-39A</a:t>
            </a:r>
          </a:p>
        </p:txBody>
      </p:sp>
      <p:pic>
        <p:nvPicPr>
          <p:cNvPr id="7" name="Picture 6">
            <a:extLst>
              <a:ext uri="{FF2B5EF4-FFF2-40B4-BE49-F238E27FC236}">
                <a16:creationId xmlns:a16="http://schemas.microsoft.com/office/drawing/2014/main" id="{A45CABBE-A1F5-433A-381B-1A00BAA5FB04}"/>
              </a:ext>
            </a:extLst>
          </p:cNvPr>
          <p:cNvPicPr>
            <a:picLocks noChangeAspect="1"/>
          </p:cNvPicPr>
          <p:nvPr/>
        </p:nvPicPr>
        <p:blipFill>
          <a:blip r:embed="rId3"/>
          <a:stretch>
            <a:fillRect/>
          </a:stretch>
        </p:blipFill>
        <p:spPr>
          <a:xfrm>
            <a:off x="2436546" y="1335777"/>
            <a:ext cx="7318907" cy="5062642"/>
          </a:xfrm>
          <a:prstGeom prst="rect">
            <a:avLst/>
          </a:prstGeom>
        </p:spPr>
      </p:pic>
      <p:sp>
        <p:nvSpPr>
          <p:cNvPr id="9" name="TextBox 8">
            <a:extLst>
              <a:ext uri="{FF2B5EF4-FFF2-40B4-BE49-F238E27FC236}">
                <a16:creationId xmlns:a16="http://schemas.microsoft.com/office/drawing/2014/main" id="{BCCAF852-05B3-7C88-A81F-68C445AD32D7}"/>
              </a:ext>
            </a:extLst>
          </p:cNvPr>
          <p:cNvSpPr txBox="1"/>
          <p:nvPr/>
        </p:nvSpPr>
        <p:spPr>
          <a:xfrm>
            <a:off x="1" y="6348647"/>
            <a:ext cx="12192000" cy="400110"/>
          </a:xfrm>
          <a:prstGeom prst="rect">
            <a:avLst/>
          </a:prstGeom>
          <a:noFill/>
        </p:spPr>
        <p:txBody>
          <a:bodyPr wrap="square" rtlCol="0">
            <a:spAutoFit/>
          </a:bodyPr>
          <a:lstStyle/>
          <a:p>
            <a:pPr algn="ctr"/>
            <a:r>
              <a:rPr lang="en-US" sz="2000" dirty="0">
                <a:latin typeface="Abadi" panose="020B0604020104020204" pitchFamily="34" charset="0"/>
              </a:rPr>
              <a:t>Booster landing success rate for KSC LC-39A</a:t>
            </a:r>
            <a:endParaRPr lang="it-IT" sz="2000"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0" y="5453169"/>
            <a:ext cx="12192000" cy="1404831"/>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chemeClr val="accent3">
                    <a:lumMod val="25000"/>
                  </a:schemeClr>
                </a:solidFill>
                <a:latin typeface="Abadi"/>
              </a:rPr>
              <a:t>Payloads &lt; 5,300 kg had the highest booster landing success rate</a:t>
            </a:r>
          </a:p>
          <a:p>
            <a:pPr marL="0" indent="0" algn="ctr">
              <a:lnSpc>
                <a:spcPct val="100000"/>
              </a:lnSpc>
              <a:spcBef>
                <a:spcPts val="1400"/>
              </a:spcBef>
              <a:buNone/>
            </a:pPr>
            <a:r>
              <a:rPr lang="en-US" sz="2200" dirty="0">
                <a:solidFill>
                  <a:schemeClr val="accent3">
                    <a:lumMod val="25000"/>
                  </a:schemeClr>
                </a:solidFill>
                <a:latin typeface="Abadi"/>
              </a:rPr>
              <a:t>Payloads &gt; 5,300 kg had the lowest booster landing </a:t>
            </a:r>
            <a:r>
              <a:rPr lang="en-US" sz="2200">
                <a:solidFill>
                  <a:schemeClr val="accent3">
                    <a:lumMod val="25000"/>
                  </a:schemeClr>
                </a:solidFill>
                <a:latin typeface="Abadi"/>
              </a:rPr>
              <a:t>success rate</a:t>
            </a: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on Payload mass </a:t>
            </a:r>
          </a:p>
        </p:txBody>
      </p:sp>
      <p:pic>
        <p:nvPicPr>
          <p:cNvPr id="4" name="Picture 3">
            <a:extLst>
              <a:ext uri="{FF2B5EF4-FFF2-40B4-BE49-F238E27FC236}">
                <a16:creationId xmlns:a16="http://schemas.microsoft.com/office/drawing/2014/main" id="{97A3BEC1-BFC8-BCEF-1688-75127039F4CB}"/>
              </a:ext>
            </a:extLst>
          </p:cNvPr>
          <p:cNvPicPr>
            <a:picLocks noChangeAspect="1"/>
          </p:cNvPicPr>
          <p:nvPr/>
        </p:nvPicPr>
        <p:blipFill>
          <a:blip r:embed="rId3"/>
          <a:stretch>
            <a:fillRect/>
          </a:stretch>
        </p:blipFill>
        <p:spPr>
          <a:xfrm>
            <a:off x="0" y="1292507"/>
            <a:ext cx="12192000" cy="404881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17171"/>
            <a:ext cx="10605561" cy="5540829"/>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200" dirty="0">
                <a:solidFill>
                  <a:schemeClr val="accent3">
                    <a:lumMod val="25000"/>
                  </a:schemeClr>
                </a:solidFill>
                <a:latin typeface="Abadi"/>
              </a:rPr>
              <a:t>Visualize 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Tree CV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10" name="Chart 9">
            <a:extLst>
              <a:ext uri="{FF2B5EF4-FFF2-40B4-BE49-F238E27FC236}">
                <a16:creationId xmlns:a16="http://schemas.microsoft.com/office/drawing/2014/main" id="{8DCAD225-1917-C0F1-6361-80FE055DD5CE}"/>
              </a:ext>
            </a:extLst>
          </p:cNvPr>
          <p:cNvGraphicFramePr/>
          <p:nvPr>
            <p:extLst>
              <p:ext uri="{D42A27DB-BD31-4B8C-83A1-F6EECF244321}">
                <p14:modId xmlns:p14="http://schemas.microsoft.com/office/powerpoint/2010/main" val="4244278276"/>
              </p:ext>
            </p:extLst>
          </p:nvPr>
        </p:nvGraphicFramePr>
        <p:xfrm>
          <a:off x="2970743" y="2082114"/>
          <a:ext cx="6532485" cy="395404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23DE73-C0A9-78DF-1F6D-E56CAA409B1B}"/>
              </a:ext>
            </a:extLst>
          </p:cNvPr>
          <p:cNvPicPr>
            <a:picLocks noChangeAspect="1"/>
          </p:cNvPicPr>
          <p:nvPr/>
        </p:nvPicPr>
        <p:blipFill>
          <a:blip r:embed="rId3"/>
          <a:stretch>
            <a:fillRect/>
          </a:stretch>
        </p:blipFill>
        <p:spPr>
          <a:xfrm>
            <a:off x="4110197" y="1976383"/>
            <a:ext cx="3971606" cy="3409585"/>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295400"/>
            <a:ext cx="10515600" cy="5562600"/>
          </a:xfrm>
          <a:prstGeom prst="rect">
            <a:avLst/>
          </a:prstGeom>
        </p:spPr>
        <p:txBody>
          <a:bodyPr>
            <a:normAutofit fontScale="92500" lnSpcReduction="10000"/>
          </a:bodyPr>
          <a:lstStyle/>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Show the confusion matrix of the best performing model with an explanation </a:t>
            </a:r>
          </a:p>
          <a:p>
            <a:pPr marL="0" indent="0" algn="ctr">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ctr">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Examining the confusion matrix, we see that Tree CV can distinguish between the different classes.  We see that the problem is false positives.</a:t>
            </a:r>
          </a:p>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True </a:t>
            </a:r>
            <a:r>
              <a:rPr lang="en-US" sz="1800" dirty="0" err="1">
                <a:solidFill>
                  <a:schemeClr val="accent3">
                    <a:lumMod val="25000"/>
                  </a:schemeClr>
                </a:solidFill>
                <a:latin typeface="Abadi" panose="020B0604020104020204" pitchFamily="34" charset="0"/>
              </a:rPr>
              <a:t>Postive</a:t>
            </a:r>
            <a:r>
              <a:rPr lang="en-US" sz="1800" dirty="0">
                <a:solidFill>
                  <a:schemeClr val="accent3">
                    <a:lumMod val="25000"/>
                  </a:schemeClr>
                </a:solidFill>
                <a:latin typeface="Abadi" panose="020B0604020104020204" pitchFamily="34" charset="0"/>
              </a:rPr>
              <a:t> - 12 (True label is landed, Predicted label is also landed)</a:t>
            </a:r>
          </a:p>
          <a:p>
            <a:pPr marL="0" indent="0" algn="ctr">
              <a:lnSpc>
                <a:spcPct val="100000"/>
              </a:lnSpc>
              <a:spcBef>
                <a:spcPts val="1400"/>
              </a:spcBef>
              <a:buNone/>
            </a:pPr>
            <a:r>
              <a:rPr lang="en-US" sz="1800" dirty="0">
                <a:solidFill>
                  <a:schemeClr val="accent3">
                    <a:lumMod val="25000"/>
                  </a:schemeClr>
                </a:solidFill>
                <a:latin typeface="Abadi" panose="020B0604020104020204" pitchFamily="34" charset="0"/>
              </a:rPr>
              <a:t>False </a:t>
            </a:r>
            <a:r>
              <a:rPr lang="en-US" sz="1800" dirty="0" err="1">
                <a:solidFill>
                  <a:schemeClr val="accent3">
                    <a:lumMod val="25000"/>
                  </a:schemeClr>
                </a:solidFill>
                <a:latin typeface="Abadi" panose="020B0604020104020204" pitchFamily="34" charset="0"/>
              </a:rPr>
              <a:t>Postive</a:t>
            </a:r>
            <a:r>
              <a:rPr lang="en-US" sz="1800" dirty="0">
                <a:solidFill>
                  <a:schemeClr val="accent3">
                    <a:lumMod val="25000"/>
                  </a:schemeClr>
                </a:solidFill>
                <a:latin typeface="Abadi" panose="020B0604020104020204" pitchFamily="34" charset="0"/>
              </a:rPr>
              <a:t> - 4 (True label is not landed, Predicted label is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49829"/>
            <a:ext cx="10515600" cy="5279571"/>
          </a:xfrm>
          <a:prstGeom prst="rect">
            <a:avLst/>
          </a:prstGeom>
        </p:spPr>
        <p:txBody>
          <a:bodyPr>
            <a:noAutofit/>
          </a:bodyPr>
          <a:lstStyle/>
          <a:p>
            <a:pPr>
              <a:lnSpc>
                <a:spcPct val="100000"/>
              </a:lnSpc>
              <a:spcBef>
                <a:spcPts val="0"/>
              </a:spcBef>
            </a:pPr>
            <a:r>
              <a:rPr lang="en-US" sz="1700" dirty="0">
                <a:solidFill>
                  <a:schemeClr val="accent3">
                    <a:lumMod val="25000"/>
                  </a:schemeClr>
                </a:solidFill>
                <a:latin typeface="Abadi" panose="020B0604020104020204" pitchFamily="34" charset="0"/>
              </a:rPr>
              <a:t>Using the models from this report </a:t>
            </a:r>
            <a:r>
              <a:rPr lang="en-US" sz="1700" dirty="0" err="1">
                <a:solidFill>
                  <a:schemeClr val="accent3">
                    <a:lumMod val="25000"/>
                  </a:schemeClr>
                </a:solidFill>
                <a:latin typeface="Abadi" panose="020B0604020104020204" pitchFamily="34" charset="0"/>
              </a:rPr>
              <a:t>SpaceY</a:t>
            </a:r>
            <a:r>
              <a:rPr lang="en-US" sz="1700" dirty="0">
                <a:solidFill>
                  <a:schemeClr val="accent3">
                    <a:lumMod val="25000"/>
                  </a:schemeClr>
                </a:solidFill>
                <a:latin typeface="Abadi" panose="020B0604020104020204" pitchFamily="34" charset="0"/>
              </a:rPr>
              <a:t> can predict when SpaceX will successfully land the 1st stage booster with 90% accuracy</a:t>
            </a:r>
          </a:p>
          <a:p>
            <a:pPr>
              <a:lnSpc>
                <a:spcPct val="100000"/>
              </a:lnSpc>
              <a:spcBef>
                <a:spcPts val="0"/>
              </a:spcBef>
            </a:pPr>
            <a:r>
              <a:rPr lang="en-US" sz="1700" dirty="0">
                <a:solidFill>
                  <a:schemeClr val="accent3">
                    <a:lumMod val="25000"/>
                  </a:schemeClr>
                </a:solidFill>
                <a:latin typeface="Abadi" panose="020B0604020104020204" pitchFamily="34" charset="0"/>
              </a:rPr>
              <a:t>SpaceX public statements indicate the 1st stage booster costs upwards of $15 million to build</a:t>
            </a:r>
          </a:p>
          <a:p>
            <a:pPr>
              <a:lnSpc>
                <a:spcPct val="100000"/>
              </a:lnSpc>
              <a:spcBef>
                <a:spcPts val="0"/>
              </a:spcBef>
            </a:pPr>
            <a:r>
              <a:rPr lang="en-US" sz="1700" dirty="0">
                <a:solidFill>
                  <a:schemeClr val="accent3">
                    <a:lumMod val="25000"/>
                  </a:schemeClr>
                </a:solidFill>
                <a:latin typeface="Abadi" panose="020B0604020104020204" pitchFamily="34" charset="0"/>
              </a:rPr>
              <a:t>This will enable </a:t>
            </a:r>
            <a:r>
              <a:rPr lang="en-US" sz="1700" dirty="0" err="1">
                <a:solidFill>
                  <a:schemeClr val="accent3">
                    <a:lumMod val="25000"/>
                  </a:schemeClr>
                </a:solidFill>
                <a:latin typeface="Abadi" panose="020B0604020104020204" pitchFamily="34" charset="0"/>
              </a:rPr>
              <a:t>SpaceY</a:t>
            </a:r>
            <a:r>
              <a:rPr lang="en-US" sz="1700" dirty="0">
                <a:solidFill>
                  <a:schemeClr val="accent3">
                    <a:lumMod val="25000"/>
                  </a:schemeClr>
                </a:solidFill>
                <a:latin typeface="Abadi" panose="020B0604020104020204" pitchFamily="34" charset="0"/>
              </a:rPr>
              <a:t> to make more informed bids against SpaceX, since they will have a good idea when to expect the SpaceX bid to include the cost of a sacrificed 1st stage booster</a:t>
            </a:r>
          </a:p>
          <a:p>
            <a:pPr>
              <a:lnSpc>
                <a:spcPct val="100000"/>
              </a:lnSpc>
              <a:spcBef>
                <a:spcPts val="0"/>
              </a:spcBef>
            </a:pPr>
            <a:r>
              <a:rPr lang="en-US" sz="1700" dirty="0">
                <a:solidFill>
                  <a:schemeClr val="accent3">
                    <a:lumMod val="25000"/>
                  </a:schemeClr>
                </a:solidFill>
                <a:latin typeface="Abadi" panose="020B0604020104020204" pitchFamily="34" charset="0"/>
              </a:rPr>
              <a:t>With a list price of $62 million per launch, sacrificing the $15+ million 1st stage, would put the SpaceX bid at upwards of $77 million</a:t>
            </a:r>
          </a:p>
          <a:p>
            <a:pPr>
              <a:lnSpc>
                <a:spcPct val="100000"/>
              </a:lnSpc>
              <a:spcBef>
                <a:spcPts val="0"/>
              </a:spcBef>
            </a:pPr>
            <a:r>
              <a:rPr lang="en-US" sz="1700" dirty="0">
                <a:solidFill>
                  <a:schemeClr val="accent3">
                    <a:lumMod val="25000"/>
                  </a:schemeClr>
                </a:solidFill>
                <a:latin typeface="Abadi" panose="020B0604020104020204" pitchFamily="34" charset="0"/>
              </a:rPr>
              <a:t>Biggest opportunities going forward to make even more informed bids:</a:t>
            </a:r>
          </a:p>
          <a:p>
            <a:pPr lvl="1">
              <a:lnSpc>
                <a:spcPct val="100000"/>
              </a:lnSpc>
              <a:spcBef>
                <a:spcPts val="0"/>
              </a:spcBef>
            </a:pPr>
            <a:r>
              <a:rPr lang="en-US" sz="1700" dirty="0">
                <a:solidFill>
                  <a:schemeClr val="accent3">
                    <a:lumMod val="25000"/>
                  </a:schemeClr>
                </a:solidFill>
                <a:latin typeface="Abadi" panose="020B0604020104020204" pitchFamily="34" charset="0"/>
              </a:rPr>
              <a:t>Freeze the best performing combination of model and hyperparameters and re-fit using the whole dataset instead of just the training data</a:t>
            </a:r>
          </a:p>
          <a:p>
            <a:pPr marL="914400" lvl="2" indent="0">
              <a:lnSpc>
                <a:spcPct val="100000"/>
              </a:lnSpc>
              <a:spcBef>
                <a:spcPts val="0"/>
              </a:spcBef>
              <a:buNone/>
            </a:pPr>
            <a:r>
              <a:rPr lang="en-US" sz="1700" dirty="0">
                <a:solidFill>
                  <a:schemeClr val="accent3">
                    <a:lumMod val="25000"/>
                  </a:schemeClr>
                </a:solidFill>
                <a:latin typeface="Abadi" panose="020B0604020104020204" pitchFamily="34" charset="0"/>
              </a:rPr>
              <a:t>• Potentially better than using only part of the data to fit the model, but you would no longer be able to measure the accuracy of the resulting model</a:t>
            </a:r>
          </a:p>
          <a:p>
            <a:pPr lvl="1">
              <a:lnSpc>
                <a:spcPct val="100000"/>
              </a:lnSpc>
              <a:spcBef>
                <a:spcPts val="0"/>
              </a:spcBef>
            </a:pPr>
            <a:r>
              <a:rPr lang="en-US" sz="1700" dirty="0">
                <a:solidFill>
                  <a:schemeClr val="accent3">
                    <a:lumMod val="25000"/>
                  </a:schemeClr>
                </a:solidFill>
                <a:latin typeface="Abadi" panose="020B0604020104020204" pitchFamily="34" charset="0"/>
              </a:rPr>
              <a:t>Incorporate additional launch data to the dataset and model as it becomes available</a:t>
            </a:r>
          </a:p>
          <a:p>
            <a:pPr lvl="1">
              <a:lnSpc>
                <a:spcPct val="100000"/>
              </a:lnSpc>
              <a:spcBef>
                <a:spcPts val="0"/>
              </a:spcBef>
            </a:pPr>
            <a:r>
              <a:rPr lang="en-US" sz="1700" dirty="0">
                <a:solidFill>
                  <a:schemeClr val="accent3">
                    <a:lumMod val="25000"/>
                  </a:schemeClr>
                </a:solidFill>
                <a:latin typeface="Abadi" panose="020B0604020104020204" pitchFamily="34" charset="0"/>
              </a:rPr>
              <a:t>Subdivide the current model into two models</a:t>
            </a:r>
          </a:p>
          <a:p>
            <a:pPr marL="914400" lvl="2" indent="0">
              <a:lnSpc>
                <a:spcPct val="100000"/>
              </a:lnSpc>
              <a:spcBef>
                <a:spcPts val="0"/>
              </a:spcBef>
              <a:buNone/>
            </a:pPr>
            <a:r>
              <a:rPr lang="en-US" sz="1700" dirty="0">
                <a:solidFill>
                  <a:schemeClr val="accent3">
                    <a:lumMod val="25000"/>
                  </a:schemeClr>
                </a:solidFill>
                <a:latin typeface="Abadi" panose="020B0604020104020204" pitchFamily="34" charset="0"/>
              </a:rPr>
              <a:t>Predict if SpaceX will ATTEMPT to land the 1st stage</a:t>
            </a:r>
          </a:p>
          <a:p>
            <a:pPr marL="914400" lvl="2" indent="0">
              <a:lnSpc>
                <a:spcPct val="100000"/>
              </a:lnSpc>
              <a:spcBef>
                <a:spcPts val="0"/>
              </a:spcBef>
              <a:buNone/>
            </a:pPr>
            <a:r>
              <a:rPr lang="en-US" sz="1700" dirty="0">
                <a:solidFill>
                  <a:schemeClr val="accent3">
                    <a:lumMod val="25000"/>
                  </a:schemeClr>
                </a:solidFill>
                <a:latin typeface="Abadi" panose="020B0604020104020204" pitchFamily="34" charset="0"/>
              </a:rPr>
              <a:t>Predict if SpaceX will SUCCEED in their attempt</a:t>
            </a:r>
          </a:p>
          <a:p>
            <a:pPr lvl="1">
              <a:lnSpc>
                <a:spcPct val="100000"/>
              </a:lnSpc>
              <a:spcBef>
                <a:spcPts val="0"/>
              </a:spcBef>
            </a:pPr>
            <a:r>
              <a:rPr lang="en-US" sz="1700" dirty="0">
                <a:solidFill>
                  <a:schemeClr val="accent3">
                    <a:lumMod val="25000"/>
                  </a:schemeClr>
                </a:solidFill>
                <a:latin typeface="Abadi" panose="020B0604020104020204" pitchFamily="34" charset="0"/>
              </a:rPr>
              <a:t>Create a related model that predicts if SpaceX will launch using a previously-flown 1st stage booster</a:t>
            </a:r>
          </a:p>
          <a:p>
            <a:pPr lvl="2">
              <a:lnSpc>
                <a:spcPct val="100000"/>
              </a:lnSpc>
              <a:spcBef>
                <a:spcPts val="0"/>
              </a:spcBef>
            </a:pPr>
            <a:r>
              <a:rPr lang="en-US" sz="1700" dirty="0">
                <a:solidFill>
                  <a:schemeClr val="accent3">
                    <a:lumMod val="25000"/>
                  </a:schemeClr>
                </a:solidFill>
                <a:latin typeface="Abadi" panose="020B0604020104020204" pitchFamily="34" charset="0"/>
              </a:rPr>
              <a:t>Would enable </a:t>
            </a:r>
            <a:r>
              <a:rPr lang="en-US" sz="1700" dirty="0" err="1">
                <a:solidFill>
                  <a:schemeClr val="accent3">
                    <a:lumMod val="25000"/>
                  </a:schemeClr>
                </a:solidFill>
                <a:latin typeface="Abadi" panose="020B0604020104020204" pitchFamily="34" charset="0"/>
              </a:rPr>
              <a:t>SpaceY</a:t>
            </a:r>
            <a:r>
              <a:rPr lang="en-US" sz="1700" dirty="0">
                <a:solidFill>
                  <a:schemeClr val="accent3">
                    <a:lumMod val="25000"/>
                  </a:schemeClr>
                </a:solidFill>
                <a:latin typeface="Abadi" panose="020B0604020104020204" pitchFamily="34" charset="0"/>
              </a:rPr>
              <a:t> to take into account when the SpaceX bid would likely include a discount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1772FB2A-FF64-61A7-2E9C-CB5D6D7F89E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920EF4-0C83-9950-B0C7-97E0070E222D}"/>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08832181-1316-9B06-8C74-CBB76111757D}"/>
              </a:ext>
            </a:extLst>
          </p:cNvPr>
          <p:cNvSpPr>
            <a:spLocks noGrp="1"/>
          </p:cNvSpPr>
          <p:nvPr>
            <p:ph sz="half" idx="4294967295"/>
          </p:nvPr>
        </p:nvSpPr>
        <p:spPr>
          <a:xfrm>
            <a:off x="370114" y="1273629"/>
            <a:ext cx="11397343" cy="5486400"/>
          </a:xfrm>
          <a:prstGeom prst="rect">
            <a:avLst/>
          </a:prstGeom>
        </p:spPr>
        <p:txBody>
          <a:bodyPr>
            <a:noAutofit/>
          </a:bodyPr>
          <a:lstStyle/>
          <a:p>
            <a:pPr marL="0" indent="0">
              <a:lnSpc>
                <a:spcPct val="100000"/>
              </a:lnSpc>
              <a:spcBef>
                <a:spcPts val="0"/>
              </a:spcBef>
              <a:buNone/>
            </a:pPr>
            <a:r>
              <a:rPr lang="en-US" sz="1600" dirty="0">
                <a:solidFill>
                  <a:schemeClr val="accent3">
                    <a:lumMod val="25000"/>
                  </a:schemeClr>
                </a:solidFill>
                <a:latin typeface="Abadi" panose="020B0604020104020204" pitchFamily="34" charset="0"/>
              </a:rPr>
              <a:t>Using the models developed in this report, </a:t>
            </a:r>
            <a:r>
              <a:rPr lang="en-US" sz="1600" dirty="0" err="1">
                <a:solidFill>
                  <a:schemeClr val="accent3">
                    <a:lumMod val="25000"/>
                  </a:schemeClr>
                </a:solidFill>
                <a:latin typeface="Abadi" panose="020B0604020104020204" pitchFamily="34" charset="0"/>
              </a:rPr>
              <a:t>SpaceY</a:t>
            </a:r>
            <a:r>
              <a:rPr lang="en-US" sz="1600" dirty="0">
                <a:solidFill>
                  <a:schemeClr val="accent3">
                    <a:lumMod val="25000"/>
                  </a:schemeClr>
                </a:solidFill>
                <a:latin typeface="Abadi" panose="020B0604020104020204" pitchFamily="34" charset="0"/>
              </a:rPr>
              <a:t> can predict SpaceX's likelihood of successfully landing the first-stage booster with an accuracy of 83.3%. This insight is critical, given that SpaceX has publicly stated that the cost of building a first-stage booster exceeds $15 million. </a:t>
            </a:r>
          </a:p>
          <a:p>
            <a:pPr marL="0" indent="0">
              <a:lnSpc>
                <a:spcPct val="100000"/>
              </a:lnSpc>
              <a:spcBef>
                <a:spcPts val="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0"/>
              </a:spcBef>
              <a:buNone/>
            </a:pPr>
            <a:r>
              <a:rPr lang="en-US" sz="1600" dirty="0">
                <a:solidFill>
                  <a:schemeClr val="accent3">
                    <a:lumMod val="25000"/>
                  </a:schemeClr>
                </a:solidFill>
                <a:latin typeface="Abadi" panose="020B0604020104020204" pitchFamily="34" charset="0"/>
              </a:rPr>
              <a:t>By leveraging these predictions, </a:t>
            </a:r>
            <a:r>
              <a:rPr lang="en-US" sz="1600" dirty="0" err="1">
                <a:solidFill>
                  <a:schemeClr val="accent3">
                    <a:lumMod val="25000"/>
                  </a:schemeClr>
                </a:solidFill>
                <a:latin typeface="Abadi" panose="020B0604020104020204" pitchFamily="34" charset="0"/>
              </a:rPr>
              <a:t>SpaceY</a:t>
            </a:r>
            <a:r>
              <a:rPr lang="en-US" sz="1600" dirty="0">
                <a:solidFill>
                  <a:schemeClr val="accent3">
                    <a:lumMod val="25000"/>
                  </a:schemeClr>
                </a:solidFill>
                <a:latin typeface="Abadi" panose="020B0604020104020204" pitchFamily="34" charset="0"/>
              </a:rPr>
              <a:t> can make more informed bids against SpaceX, particularly when anticipating whether SpaceX's bid includes the cost of a sacrificed first-stage booster. With a launch list price of $62 million, factoring in a sacrificed $15+ million booster would drive SpaceX’s bid to approximately $77 million or higher.</a:t>
            </a:r>
          </a:p>
          <a:p>
            <a:pPr marL="0" indent="0">
              <a:lnSpc>
                <a:spcPct val="100000"/>
              </a:lnSpc>
              <a:spcBef>
                <a:spcPts val="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0"/>
              </a:spcBef>
              <a:buNone/>
            </a:pPr>
            <a:r>
              <a:rPr lang="en-US" sz="1600" b="1" dirty="0">
                <a:solidFill>
                  <a:schemeClr val="accent3">
                    <a:lumMod val="25000"/>
                  </a:schemeClr>
                </a:solidFill>
                <a:latin typeface="Abadi" panose="020B0604020104020204" pitchFamily="34" charset="0"/>
              </a:rPr>
              <a:t>Key opportunities to enhance </a:t>
            </a:r>
            <a:r>
              <a:rPr lang="en-US" sz="1600" b="1" dirty="0" err="1">
                <a:solidFill>
                  <a:schemeClr val="accent3">
                    <a:lumMod val="25000"/>
                  </a:schemeClr>
                </a:solidFill>
                <a:latin typeface="Abadi" panose="020B0604020104020204" pitchFamily="34" charset="0"/>
              </a:rPr>
              <a:t>SpaceY’s</a:t>
            </a:r>
            <a:r>
              <a:rPr lang="en-US" sz="1600" b="1" dirty="0">
                <a:solidFill>
                  <a:schemeClr val="accent3">
                    <a:lumMod val="25000"/>
                  </a:schemeClr>
                </a:solidFill>
                <a:latin typeface="Abadi" panose="020B0604020104020204" pitchFamily="34" charset="0"/>
              </a:rPr>
              <a:t> bidding strategy further include:</a:t>
            </a:r>
          </a:p>
          <a:p>
            <a:pPr marL="0" indent="0">
              <a:lnSpc>
                <a:spcPct val="100000"/>
              </a:lnSpc>
              <a:spcBef>
                <a:spcPts val="0"/>
              </a:spcBef>
              <a:buNone/>
            </a:pPr>
            <a:r>
              <a:rPr lang="en-US" sz="1600" dirty="0">
                <a:solidFill>
                  <a:schemeClr val="accent3">
                    <a:lumMod val="25000"/>
                  </a:schemeClr>
                </a:solidFill>
                <a:latin typeface="Abadi" panose="020B0604020104020204" pitchFamily="34" charset="0"/>
              </a:rPr>
              <a:t>1. </a:t>
            </a:r>
            <a:r>
              <a:rPr lang="en-US" sz="1600" b="1" dirty="0">
                <a:solidFill>
                  <a:schemeClr val="accent3">
                    <a:lumMod val="25000"/>
                  </a:schemeClr>
                </a:solidFill>
                <a:latin typeface="Abadi" panose="020B0604020104020204" pitchFamily="34" charset="0"/>
              </a:rPr>
              <a:t>Refining the Model: </a:t>
            </a:r>
            <a:r>
              <a:rPr lang="en-US" sz="1600" dirty="0">
                <a:solidFill>
                  <a:schemeClr val="accent3">
                    <a:lumMod val="25000"/>
                  </a:schemeClr>
                </a:solidFill>
                <a:latin typeface="Abadi" panose="020B0604020104020204" pitchFamily="34" charset="0"/>
              </a:rPr>
              <a:t>Freeze the best-performing model and hyperparameter combination, then re-train it using the entire dataset instead of just the training portion. While this approach could improve predictive power, it would eliminate the ability to measure accuracy on unseen data.</a:t>
            </a:r>
          </a:p>
          <a:p>
            <a:pPr marL="0" indent="0">
              <a:lnSpc>
                <a:spcPct val="100000"/>
              </a:lnSpc>
              <a:spcBef>
                <a:spcPts val="0"/>
              </a:spcBef>
              <a:buNone/>
            </a:pPr>
            <a:r>
              <a:rPr lang="en-US" sz="1600" dirty="0">
                <a:solidFill>
                  <a:schemeClr val="accent3">
                    <a:lumMod val="25000"/>
                  </a:schemeClr>
                </a:solidFill>
                <a:latin typeface="Abadi" panose="020B0604020104020204" pitchFamily="34" charset="0"/>
              </a:rPr>
              <a:t>2</a:t>
            </a:r>
            <a:r>
              <a:rPr lang="en-US" sz="1600" b="1" dirty="0">
                <a:solidFill>
                  <a:schemeClr val="accent3">
                    <a:lumMod val="25000"/>
                  </a:schemeClr>
                </a:solidFill>
                <a:latin typeface="Abadi" panose="020B0604020104020204" pitchFamily="34" charset="0"/>
              </a:rPr>
              <a:t>. Incorporating New Data:</a:t>
            </a:r>
            <a:r>
              <a:rPr lang="en-US" sz="1600" dirty="0">
                <a:solidFill>
                  <a:schemeClr val="accent3">
                    <a:lumMod val="25000"/>
                  </a:schemeClr>
                </a:solidFill>
                <a:latin typeface="Abadi" panose="020B0604020104020204" pitchFamily="34" charset="0"/>
              </a:rPr>
              <a:t> Continuously update the model with additional launch data as it becomes available, ensuring predictions remain relevant and accurate.</a:t>
            </a:r>
          </a:p>
          <a:p>
            <a:pPr marL="0" indent="0">
              <a:lnSpc>
                <a:spcPct val="100000"/>
              </a:lnSpc>
              <a:spcBef>
                <a:spcPts val="0"/>
              </a:spcBef>
              <a:buNone/>
            </a:pPr>
            <a:r>
              <a:rPr lang="en-US" sz="1600" dirty="0">
                <a:solidFill>
                  <a:schemeClr val="accent3">
                    <a:lumMod val="25000"/>
                  </a:schemeClr>
                </a:solidFill>
                <a:latin typeface="Abadi" panose="020B0604020104020204" pitchFamily="34" charset="0"/>
              </a:rPr>
              <a:t>3. </a:t>
            </a:r>
            <a:r>
              <a:rPr lang="en-US" sz="1600" b="1" dirty="0">
                <a:solidFill>
                  <a:schemeClr val="accent3">
                    <a:lumMod val="25000"/>
                  </a:schemeClr>
                </a:solidFill>
                <a:latin typeface="Abadi" panose="020B0604020104020204" pitchFamily="34" charset="0"/>
              </a:rPr>
              <a:t>Developing </a:t>
            </a:r>
            <a:r>
              <a:rPr lang="en-US" sz="1600" b="1" dirty="0" err="1">
                <a:solidFill>
                  <a:schemeClr val="accent3">
                    <a:lumMod val="25000"/>
                  </a:schemeClr>
                </a:solidFill>
                <a:latin typeface="Abadi" panose="020B0604020104020204" pitchFamily="34" charset="0"/>
              </a:rPr>
              <a:t>Submodels</a:t>
            </a:r>
            <a:r>
              <a:rPr lang="en-US" sz="1600" b="1" dirty="0">
                <a:solidFill>
                  <a:schemeClr val="accent3">
                    <a:lumMod val="25000"/>
                  </a:schemeClr>
                </a:solidFill>
                <a:latin typeface="Abadi" panose="020B0604020104020204" pitchFamily="34" charset="0"/>
              </a:rPr>
              <a:t>: </a:t>
            </a:r>
            <a:r>
              <a:rPr lang="en-US" sz="1600" dirty="0">
                <a:solidFill>
                  <a:schemeClr val="accent3">
                    <a:lumMod val="25000"/>
                  </a:schemeClr>
                </a:solidFill>
                <a:latin typeface="Abadi" panose="020B0604020104020204" pitchFamily="34" charset="0"/>
              </a:rPr>
              <a:t>Create two specialized models:</a:t>
            </a:r>
          </a:p>
          <a:p>
            <a:pPr marL="0" indent="0">
              <a:lnSpc>
                <a:spcPct val="100000"/>
              </a:lnSpc>
              <a:spcBef>
                <a:spcPts val="0"/>
              </a:spcBef>
              <a:buNone/>
            </a:pPr>
            <a:r>
              <a:rPr lang="en-US" sz="1600" dirty="0">
                <a:solidFill>
                  <a:schemeClr val="accent3">
                    <a:lumMod val="25000"/>
                  </a:schemeClr>
                </a:solidFill>
                <a:latin typeface="Abadi" panose="020B0604020104020204" pitchFamily="34" charset="0"/>
              </a:rPr>
              <a:t>   - One to predict whether SpaceX will attempt to land the first-stage booster.</a:t>
            </a:r>
          </a:p>
          <a:p>
            <a:pPr marL="0" indent="0">
              <a:lnSpc>
                <a:spcPct val="100000"/>
              </a:lnSpc>
              <a:spcBef>
                <a:spcPts val="0"/>
              </a:spcBef>
              <a:buNone/>
            </a:pPr>
            <a:r>
              <a:rPr lang="en-US" sz="1600" dirty="0">
                <a:solidFill>
                  <a:schemeClr val="accent3">
                    <a:lumMod val="25000"/>
                  </a:schemeClr>
                </a:solidFill>
                <a:latin typeface="Abadi" panose="020B0604020104020204" pitchFamily="34" charset="0"/>
              </a:rPr>
              <a:t>   - Another to predict the likelihood of success if SpaceX attempts the landing.</a:t>
            </a:r>
          </a:p>
          <a:p>
            <a:pPr marL="0" indent="0">
              <a:lnSpc>
                <a:spcPct val="100000"/>
              </a:lnSpc>
              <a:spcBef>
                <a:spcPts val="0"/>
              </a:spcBef>
              <a:buNone/>
            </a:pPr>
            <a:r>
              <a:rPr lang="en-US" sz="1600" dirty="0">
                <a:solidFill>
                  <a:schemeClr val="accent3">
                    <a:lumMod val="25000"/>
                  </a:schemeClr>
                </a:solidFill>
                <a:latin typeface="Abadi" panose="020B0604020104020204" pitchFamily="34" charset="0"/>
              </a:rPr>
              <a:t>4</a:t>
            </a:r>
            <a:r>
              <a:rPr lang="en-US" sz="1600" b="1" dirty="0">
                <a:solidFill>
                  <a:schemeClr val="accent3">
                    <a:lumMod val="25000"/>
                  </a:schemeClr>
                </a:solidFill>
                <a:latin typeface="Abadi" panose="020B0604020104020204" pitchFamily="34" charset="0"/>
              </a:rPr>
              <a:t>. Introducing a Booster Reuse Model: </a:t>
            </a:r>
            <a:r>
              <a:rPr lang="en-US" sz="1600" dirty="0">
                <a:solidFill>
                  <a:schemeClr val="accent3">
                    <a:lumMod val="25000"/>
                  </a:schemeClr>
                </a:solidFill>
                <a:latin typeface="Abadi" panose="020B0604020104020204" pitchFamily="34" charset="0"/>
              </a:rPr>
              <a:t>Build a related model to predict whether SpaceX will use a previously flown booster for a given launch. This would help </a:t>
            </a:r>
            <a:r>
              <a:rPr lang="en-US" sz="1600" dirty="0" err="1">
                <a:solidFill>
                  <a:schemeClr val="accent3">
                    <a:lumMod val="25000"/>
                  </a:schemeClr>
                </a:solidFill>
                <a:latin typeface="Abadi" panose="020B0604020104020204" pitchFamily="34" charset="0"/>
              </a:rPr>
              <a:t>SpaceY</a:t>
            </a:r>
            <a:r>
              <a:rPr lang="en-US" sz="1600" dirty="0">
                <a:solidFill>
                  <a:schemeClr val="accent3">
                    <a:lumMod val="25000"/>
                  </a:schemeClr>
                </a:solidFill>
                <a:latin typeface="Abadi" panose="020B0604020104020204" pitchFamily="34" charset="0"/>
              </a:rPr>
              <a:t> anticipate scenarios where SpaceX might include a discount in its bid due to reusability.</a:t>
            </a:r>
          </a:p>
          <a:p>
            <a:pPr marL="0" indent="0">
              <a:lnSpc>
                <a:spcPct val="100000"/>
              </a:lnSpc>
              <a:spcBef>
                <a:spcPts val="0"/>
              </a:spcBef>
              <a:buNone/>
            </a:pPr>
            <a:endParaRPr lang="en-US" sz="1600" dirty="0">
              <a:solidFill>
                <a:schemeClr val="accent3">
                  <a:lumMod val="25000"/>
                </a:schemeClr>
              </a:solidFill>
              <a:latin typeface="Abadi" panose="020B0604020104020204" pitchFamily="34" charset="0"/>
            </a:endParaRPr>
          </a:p>
          <a:p>
            <a:pPr marL="0" indent="0">
              <a:lnSpc>
                <a:spcPct val="100000"/>
              </a:lnSpc>
              <a:spcBef>
                <a:spcPts val="0"/>
              </a:spcBef>
              <a:buNone/>
            </a:pPr>
            <a:r>
              <a:rPr lang="en-US" sz="1600" dirty="0">
                <a:solidFill>
                  <a:schemeClr val="accent3">
                    <a:lumMod val="25000"/>
                  </a:schemeClr>
                </a:solidFill>
                <a:latin typeface="Abadi" panose="020B0604020104020204" pitchFamily="34" charset="0"/>
              </a:rPr>
              <a:t>By adopting these strategies, </a:t>
            </a:r>
            <a:r>
              <a:rPr lang="en-US" sz="1600" dirty="0" err="1">
                <a:solidFill>
                  <a:schemeClr val="accent3">
                    <a:lumMod val="25000"/>
                  </a:schemeClr>
                </a:solidFill>
                <a:latin typeface="Abadi" panose="020B0604020104020204" pitchFamily="34" charset="0"/>
              </a:rPr>
              <a:t>SpaceY</a:t>
            </a:r>
            <a:r>
              <a:rPr lang="en-US" sz="1600" dirty="0">
                <a:solidFill>
                  <a:schemeClr val="accent3">
                    <a:lumMod val="25000"/>
                  </a:schemeClr>
                </a:solidFill>
                <a:latin typeface="Abadi" panose="020B0604020104020204" pitchFamily="34" charset="0"/>
              </a:rPr>
              <a:t> can gain a competitive edge and develop more precise bidding frameworks against SpaceX.</a:t>
            </a:r>
          </a:p>
        </p:txBody>
      </p:sp>
      <p:sp>
        <p:nvSpPr>
          <p:cNvPr id="9" name="Title 1">
            <a:extLst>
              <a:ext uri="{FF2B5EF4-FFF2-40B4-BE49-F238E27FC236}">
                <a16:creationId xmlns:a16="http://schemas.microsoft.com/office/drawing/2014/main" id="{EF1799EE-310B-1EAE-9EDE-5C1DB8A3D85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37201104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Notebooks to recreate dataset, analysis, and models: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4"/>
              </a:rPr>
              <a:t>https://github.com/michelebarbella/Applied-Data-Science-Capstone/tree/main</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References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https://aviationweek.com/defense-space/space/podcast-interview-spacexs-elon-musk</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https://datascience.stackexchange.com/a/33050</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 https://www.spacex.com/vehicles/falcon-9/</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8800" dirty="0">
                <a:solidFill>
                  <a:schemeClr val="accent3">
                    <a:lumMod val="25000"/>
                  </a:schemeClr>
                </a:solidFill>
                <a:latin typeface="Abadi"/>
              </a:rPr>
              <a:t>The data science methodology employed for this report consists of the following steps:  </a:t>
            </a:r>
          </a:p>
          <a:p>
            <a:pPr>
              <a:lnSpc>
                <a:spcPct val="120000"/>
              </a:lnSpc>
              <a:spcBef>
                <a:spcPts val="1400"/>
              </a:spcBef>
            </a:pPr>
            <a:r>
              <a:rPr lang="en-US" sz="8800" dirty="0">
                <a:solidFill>
                  <a:schemeClr val="accent3">
                    <a:lumMod val="25000"/>
                  </a:schemeClr>
                </a:solidFill>
                <a:latin typeface="Abadi"/>
              </a:rPr>
              <a:t>1. Data Collection  </a:t>
            </a:r>
          </a:p>
          <a:p>
            <a:pPr>
              <a:lnSpc>
                <a:spcPct val="120000"/>
              </a:lnSpc>
              <a:spcBef>
                <a:spcPts val="1400"/>
              </a:spcBef>
            </a:pPr>
            <a:r>
              <a:rPr lang="en-US" sz="8800" dirty="0">
                <a:solidFill>
                  <a:schemeClr val="accent3">
                    <a:lumMod val="25000"/>
                  </a:schemeClr>
                </a:solidFill>
                <a:latin typeface="Abadi"/>
              </a:rPr>
              <a:t>2. Data Preparation and Wrangling  </a:t>
            </a:r>
          </a:p>
          <a:p>
            <a:pPr>
              <a:lnSpc>
                <a:spcPct val="120000"/>
              </a:lnSpc>
              <a:spcBef>
                <a:spcPts val="1400"/>
              </a:spcBef>
            </a:pPr>
            <a:r>
              <a:rPr lang="en-US" sz="8800" dirty="0">
                <a:solidFill>
                  <a:schemeClr val="accent3">
                    <a:lumMod val="25000"/>
                  </a:schemeClr>
                </a:solidFill>
                <a:latin typeface="Abadi"/>
              </a:rPr>
              <a:t>3. Exploratory Data Analysis (EDA)  </a:t>
            </a:r>
          </a:p>
          <a:p>
            <a:pPr>
              <a:lnSpc>
                <a:spcPct val="120000"/>
              </a:lnSpc>
              <a:spcBef>
                <a:spcPts val="1400"/>
              </a:spcBef>
            </a:pPr>
            <a:r>
              <a:rPr lang="en-US" sz="8800" dirty="0">
                <a:solidFill>
                  <a:schemeClr val="accent3">
                    <a:lumMod val="25000"/>
                  </a:schemeClr>
                </a:solidFill>
                <a:latin typeface="Abadi"/>
              </a:rPr>
              <a:t>4. Data Visualization  </a:t>
            </a:r>
          </a:p>
          <a:p>
            <a:pPr>
              <a:lnSpc>
                <a:spcPct val="120000"/>
              </a:lnSpc>
              <a:spcBef>
                <a:spcPts val="1400"/>
              </a:spcBef>
            </a:pPr>
            <a:r>
              <a:rPr lang="en-US" sz="8800" dirty="0">
                <a:solidFill>
                  <a:schemeClr val="accent3">
                    <a:lumMod val="25000"/>
                  </a:schemeClr>
                </a:solidFill>
                <a:latin typeface="Abadi"/>
              </a:rPr>
              <a:t>5. Model Development  </a:t>
            </a:r>
          </a:p>
          <a:p>
            <a:pPr>
              <a:lnSpc>
                <a:spcPct val="120000"/>
              </a:lnSpc>
              <a:spcBef>
                <a:spcPts val="1400"/>
              </a:spcBef>
            </a:pPr>
            <a:r>
              <a:rPr lang="en-US" sz="8800" dirty="0">
                <a:solidFill>
                  <a:schemeClr val="accent3">
                    <a:lumMod val="25000"/>
                  </a:schemeClr>
                </a:solidFill>
                <a:latin typeface="Abadi"/>
              </a:rPr>
              <a:t>6. Presenting Results to Stakeholders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0449"/>
            <a:ext cx="10515600" cy="4351338"/>
          </a:xfrm>
          <a:prstGeom prst="rect">
            <a:avLst/>
          </a:prstGeom>
        </p:spPr>
        <p:txBody>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API</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Acquired historical launch data from Open Source REST API for SpaceX</a:t>
            </a:r>
          </a:p>
          <a:p>
            <a:pPr lvl="1">
              <a:lnSpc>
                <a:spcPct val="100000"/>
              </a:lnSpc>
              <a:spcBef>
                <a:spcPts val="1400"/>
              </a:spcBef>
            </a:pPr>
            <a:r>
              <a:rPr lang="en-US" sz="1800" dirty="0">
                <a:solidFill>
                  <a:schemeClr val="accent3">
                    <a:lumMod val="25000"/>
                  </a:schemeClr>
                </a:solidFill>
                <a:latin typeface="Abadi" panose="020B0604020104020204" pitchFamily="34" charset="0"/>
              </a:rPr>
              <a:t>Requested and parsed the SpaceX launch data using the GET request</a:t>
            </a:r>
          </a:p>
          <a:p>
            <a:pPr lvl="1">
              <a:lnSpc>
                <a:spcPct val="100000"/>
              </a:lnSpc>
              <a:spcBef>
                <a:spcPts val="1400"/>
              </a:spcBef>
            </a:pPr>
            <a:r>
              <a:rPr lang="en-US" sz="1800" dirty="0">
                <a:solidFill>
                  <a:schemeClr val="accent3">
                    <a:lumMod val="25000"/>
                  </a:schemeClr>
                </a:solidFill>
                <a:latin typeface="Abadi" panose="020B0604020104020204" pitchFamily="34" charset="0"/>
              </a:rPr>
              <a:t>Filtered the </a:t>
            </a:r>
            <a:r>
              <a:rPr lang="en-US" sz="1800" dirty="0" err="1">
                <a:solidFill>
                  <a:schemeClr val="accent3">
                    <a:lumMod val="25000"/>
                  </a:schemeClr>
                </a:solidFill>
                <a:latin typeface="Abadi" panose="020B0604020104020204" pitchFamily="34" charset="0"/>
              </a:rPr>
              <a:t>dataframe</a:t>
            </a:r>
            <a:r>
              <a:rPr lang="en-US" sz="1800" dirty="0">
                <a:solidFill>
                  <a:schemeClr val="accent3">
                    <a:lumMod val="25000"/>
                  </a:schemeClr>
                </a:solidFill>
                <a:latin typeface="Abadi" panose="020B0604020104020204" pitchFamily="34" charset="0"/>
              </a:rPr>
              <a:t> to only include Falcon 9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Replaced missing payload mass values from classified missions with mean</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Web Scraping</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Acquired historical launch data from Wikipedia page 'List of Falcon 9 and Falcon Heavy Launches'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Requested the Falcon9 Launch Wiki page from its Wikipedia URL</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Extracted all column/variable names from the HTML table header</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Parsed the table and converted it into a Pandas data 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57943" y="1792288"/>
            <a:ext cx="10413319" cy="2823255"/>
          </a:xfrm>
          <a:prstGeom prst="rect">
            <a:avLst/>
          </a:prstGeom>
          <a:ln>
            <a:solidFill>
              <a:srgbClr val="0B49CB"/>
            </a:solidFill>
            <a:prstDash val="dash"/>
          </a:ln>
        </p:spPr>
        <p:txBody>
          <a:bodyPr vert="horz" lIns="91440" tIns="45720" rIns="91440" bIns="45720" rtlCol="0" anchor="t">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Acquired historical launch data from Open Source REST API for SpaceX</a:t>
            </a:r>
          </a:p>
          <a:p>
            <a:pPr lvl="1">
              <a:lnSpc>
                <a:spcPct val="100000"/>
              </a:lnSpc>
              <a:spcBef>
                <a:spcPts val="1400"/>
              </a:spcBef>
            </a:pPr>
            <a:r>
              <a:rPr lang="en-US" sz="2000" dirty="0">
                <a:solidFill>
                  <a:schemeClr val="accent3">
                    <a:lumMod val="25000"/>
                  </a:schemeClr>
                </a:solidFill>
                <a:latin typeface="Abadi" panose="020B0604020104020204" pitchFamily="34" charset="0"/>
              </a:rPr>
              <a:t>Requested and parsed the SpaceX launch data using the GET request</a:t>
            </a:r>
          </a:p>
          <a:p>
            <a:pPr lvl="1">
              <a:lnSpc>
                <a:spcPct val="100000"/>
              </a:lnSpc>
              <a:spcBef>
                <a:spcPts val="1400"/>
              </a:spcBef>
            </a:pPr>
            <a:r>
              <a:rPr lang="en-US" sz="2000" dirty="0">
                <a:solidFill>
                  <a:schemeClr val="accent3">
                    <a:lumMod val="25000"/>
                  </a:schemeClr>
                </a:solidFill>
                <a:latin typeface="Abadi" panose="020B0604020104020204" pitchFamily="34" charset="0"/>
              </a:rPr>
              <a:t>Filtered the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to only include Falcon 9 launches</a:t>
            </a:r>
          </a:p>
          <a:p>
            <a:pPr lvl="1">
              <a:lnSpc>
                <a:spcPct val="100000"/>
              </a:lnSpc>
              <a:spcBef>
                <a:spcPts val="1400"/>
              </a:spcBef>
            </a:pPr>
            <a:r>
              <a:rPr lang="en-US" sz="2000" dirty="0">
                <a:solidFill>
                  <a:schemeClr val="accent3">
                    <a:lumMod val="25000"/>
                  </a:schemeClr>
                </a:solidFill>
                <a:latin typeface="Abadi" panose="020B0604020104020204" pitchFamily="34" charset="0"/>
              </a:rPr>
              <a:t>Replaced missing payload mass values from classified missions with mean</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89340" y="5776074"/>
            <a:ext cx="10550524" cy="549049"/>
          </a:xfrm>
          <a:prstGeom prst="rect">
            <a:avLst/>
          </a:prstGeom>
        </p:spPr>
        <p:txBody>
          <a:bodyPr vert="horz" lIns="91440" tIns="45720" rIns="91440" bIns="45720" rtlCol="0" anchor="t">
            <a:normAutofit fontScale="92500" lnSpcReduction="20000"/>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https://github.com/michelebarbella/Applied-Data-Science-Capstone/blob/main/jupyter-labs-spacex-data-collection-api.ipynb</a:t>
            </a:r>
            <a:endParaRPr lang="en-US" sz="18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98611" y="5951867"/>
            <a:ext cx="10363200" cy="549049"/>
          </a:xfrm>
          <a:prstGeom prst="rect">
            <a:avLst/>
          </a:prstGeom>
        </p:spPr>
        <p:txBody>
          <a:bodyPr lIns="91440" tIns="45720" rIns="91440" bIns="45720" anchor="t">
            <a:no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https://github.com/michelebarbella/Applied-Data-Science-Capstone/blob/main/jupyter-labs-webscraping.ipynb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1008062" y="1792289"/>
            <a:ext cx="10363200" cy="2692626"/>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Acquired historical launch data from Wikipedia page 'List of Falcon 9 and Falcon Heavy Launches'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Requested the Falcon9 Launch Wiki page from its Wikipedia URL</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Extracted all column/variable names from the HTML table header</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 Parsed the table and converted it into a Pandas data frame</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358</TotalTime>
  <Words>2573</Words>
  <Application>Microsoft Office PowerPoint</Application>
  <PresentationFormat>Widescreen</PresentationFormat>
  <Paragraphs>444</Paragraphs>
  <Slides>48</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BARBELLA, Michele</cp:lastModifiedBy>
  <cp:revision>204</cp:revision>
  <dcterms:created xsi:type="dcterms:W3CDTF">2021-04-29T18:58:34Z</dcterms:created>
  <dcterms:modified xsi:type="dcterms:W3CDTF">2025-01-27T11:07:09Z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